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6.xml" ContentType="application/vnd.openxmlformats-officedocument.presentationml.tags+xml"/>
  <Override PartName="/ppt/notesSlides/notesSlide4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4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60"/>
  </p:notesMasterIdLst>
  <p:handoutMasterIdLst>
    <p:handoutMasterId r:id="rId61"/>
  </p:handoutMasterIdLst>
  <p:sldIdLst>
    <p:sldId id="942" r:id="rId2"/>
    <p:sldId id="893" r:id="rId3"/>
    <p:sldId id="860" r:id="rId4"/>
    <p:sldId id="820" r:id="rId5"/>
    <p:sldId id="929" r:id="rId6"/>
    <p:sldId id="859" r:id="rId7"/>
    <p:sldId id="945" r:id="rId8"/>
    <p:sldId id="823" r:id="rId9"/>
    <p:sldId id="825" r:id="rId10"/>
    <p:sldId id="826" r:id="rId11"/>
    <p:sldId id="931" r:id="rId12"/>
    <p:sldId id="894" r:id="rId13"/>
    <p:sldId id="896" r:id="rId14"/>
    <p:sldId id="830" r:id="rId15"/>
    <p:sldId id="897" r:id="rId16"/>
    <p:sldId id="898" r:id="rId17"/>
    <p:sldId id="899" r:id="rId18"/>
    <p:sldId id="864" r:id="rId19"/>
    <p:sldId id="862" r:id="rId20"/>
    <p:sldId id="932" r:id="rId21"/>
    <p:sldId id="863" r:id="rId22"/>
    <p:sldId id="834" r:id="rId23"/>
    <p:sldId id="900" r:id="rId24"/>
    <p:sldId id="917" r:id="rId25"/>
    <p:sldId id="946" r:id="rId26"/>
    <p:sldId id="947" r:id="rId27"/>
    <p:sldId id="948" r:id="rId28"/>
    <p:sldId id="949" r:id="rId29"/>
    <p:sldId id="950" r:id="rId30"/>
    <p:sldId id="951" r:id="rId31"/>
    <p:sldId id="952" r:id="rId32"/>
    <p:sldId id="953" r:id="rId33"/>
    <p:sldId id="901" r:id="rId34"/>
    <p:sldId id="944" r:id="rId35"/>
    <p:sldId id="919" r:id="rId36"/>
    <p:sldId id="921" r:id="rId37"/>
    <p:sldId id="904" r:id="rId38"/>
    <p:sldId id="954" r:id="rId39"/>
    <p:sldId id="955" r:id="rId40"/>
    <p:sldId id="956" r:id="rId41"/>
    <p:sldId id="957" r:id="rId42"/>
    <p:sldId id="958" r:id="rId43"/>
    <p:sldId id="959" r:id="rId44"/>
    <p:sldId id="960" r:id="rId45"/>
    <p:sldId id="961" r:id="rId46"/>
    <p:sldId id="962" r:id="rId47"/>
    <p:sldId id="963" r:id="rId48"/>
    <p:sldId id="964" r:id="rId49"/>
    <p:sldId id="965" r:id="rId50"/>
    <p:sldId id="966" r:id="rId51"/>
    <p:sldId id="967" r:id="rId52"/>
    <p:sldId id="905" r:id="rId53"/>
    <p:sldId id="906" r:id="rId54"/>
    <p:sldId id="923" r:id="rId55"/>
    <p:sldId id="926" r:id="rId56"/>
    <p:sldId id="968" r:id="rId57"/>
    <p:sldId id="928" r:id="rId58"/>
    <p:sldId id="916" r:id="rId59"/>
  </p:sldIdLst>
  <p:sldSz cx="12192000" cy="6858000"/>
  <p:notesSz cx="7099300" cy="10234613"/>
  <p:custDataLst>
    <p:tags r:id="rId62"/>
  </p:custDataLst>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0000FF"/>
    <a:srgbClr val="008000"/>
    <a:srgbClr val="8FAAFF"/>
    <a:srgbClr val="7F2727"/>
    <a:srgbClr val="0066FF"/>
    <a:srgbClr val="B8EAC0"/>
    <a:srgbClr val="A3FFCD"/>
    <a:srgbClr val="A50021"/>
    <a:srgbClr val="7DFF00"/>
    <a:srgbClr val="B9FF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5"/>
    <p:restoredTop sz="75549" autoAdjust="0"/>
  </p:normalViewPr>
  <p:slideViewPr>
    <p:cSldViewPr>
      <p:cViewPr>
        <p:scale>
          <a:sx n="128" d="100"/>
          <a:sy n="128" d="100"/>
        </p:scale>
        <p:origin x="144" y="-1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tags" Target="tags/tag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1"/>
            <a:ext cx="3077337" cy="511907"/>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lvl1pPr defTabSz="990387">
              <a:defRPr sz="1300">
                <a:latin typeface="Arial" pitchFamily="34" charset="0"/>
                <a:ea typeface="+mn-ea"/>
                <a:cs typeface="+mn-cs"/>
              </a:defRPr>
            </a:lvl1pPr>
          </a:lstStyle>
          <a:p>
            <a:pPr>
              <a:defRPr/>
            </a:pPr>
            <a:endParaRPr lang="en-US"/>
          </a:p>
        </p:txBody>
      </p:sp>
      <p:sp>
        <p:nvSpPr>
          <p:cNvPr id="229379" name="Rectangle 3"/>
          <p:cNvSpPr>
            <a:spLocks noGrp="1" noChangeArrowheads="1"/>
          </p:cNvSpPr>
          <p:nvPr>
            <p:ph type="dt" sz="quarter" idx="1"/>
          </p:nvPr>
        </p:nvSpPr>
        <p:spPr bwMode="auto">
          <a:xfrm>
            <a:off x="4020340" y="1"/>
            <a:ext cx="3077337" cy="511907"/>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lvl1pPr algn="r" defTabSz="990387">
              <a:defRPr sz="1300">
                <a:latin typeface="Arial" pitchFamily="34" charset="0"/>
                <a:ea typeface="+mn-ea"/>
                <a:cs typeface="+mn-cs"/>
              </a:defRPr>
            </a:lvl1pPr>
          </a:lstStyle>
          <a:p>
            <a:pPr>
              <a:defRPr/>
            </a:pPr>
            <a:endParaRPr lang="en-US"/>
          </a:p>
        </p:txBody>
      </p:sp>
      <p:sp>
        <p:nvSpPr>
          <p:cNvPr id="229380" name="Rectangle 4"/>
          <p:cNvSpPr>
            <a:spLocks noGrp="1" noChangeArrowheads="1"/>
          </p:cNvSpPr>
          <p:nvPr>
            <p:ph type="ftr" sz="quarter" idx="2"/>
          </p:nvPr>
        </p:nvSpPr>
        <p:spPr bwMode="auto">
          <a:xfrm>
            <a:off x="0" y="9722708"/>
            <a:ext cx="3077337" cy="510147"/>
          </a:xfrm>
          <a:prstGeom prst="rect">
            <a:avLst/>
          </a:prstGeom>
          <a:noFill/>
          <a:ln w="9525">
            <a:noFill/>
            <a:miter lim="800000"/>
            <a:headEnd/>
            <a:tailEnd/>
          </a:ln>
          <a:effectLst/>
        </p:spPr>
        <p:txBody>
          <a:bodyPr vert="horz" wrap="square" lIns="99019" tIns="49511" rIns="99019" bIns="49511" numCol="1" anchor="b" anchorCtr="0" compatLnSpc="1">
            <a:prstTxWarp prst="textNoShape">
              <a:avLst/>
            </a:prstTxWarp>
          </a:bodyPr>
          <a:lstStyle>
            <a:lvl1pPr defTabSz="990387">
              <a:defRPr sz="1300">
                <a:latin typeface="Arial" pitchFamily="34" charset="0"/>
                <a:ea typeface="+mn-ea"/>
                <a:cs typeface="+mn-cs"/>
              </a:defRPr>
            </a:lvl1pPr>
          </a:lstStyle>
          <a:p>
            <a:pPr>
              <a:defRPr/>
            </a:pPr>
            <a:endParaRPr lang="en-US"/>
          </a:p>
        </p:txBody>
      </p:sp>
      <p:sp>
        <p:nvSpPr>
          <p:cNvPr id="229381" name="Rectangle 5"/>
          <p:cNvSpPr>
            <a:spLocks noGrp="1" noChangeArrowheads="1"/>
          </p:cNvSpPr>
          <p:nvPr>
            <p:ph type="sldNum" sz="quarter" idx="3"/>
          </p:nvPr>
        </p:nvSpPr>
        <p:spPr bwMode="auto">
          <a:xfrm>
            <a:off x="4020340" y="9722708"/>
            <a:ext cx="3077337" cy="510147"/>
          </a:xfrm>
          <a:prstGeom prst="rect">
            <a:avLst/>
          </a:prstGeom>
          <a:noFill/>
          <a:ln w="9525">
            <a:noFill/>
            <a:miter lim="800000"/>
            <a:headEnd/>
            <a:tailEnd/>
          </a:ln>
          <a:effectLst/>
        </p:spPr>
        <p:txBody>
          <a:bodyPr vert="horz" wrap="square" lIns="99019" tIns="49511" rIns="99019" bIns="49511" numCol="1" anchor="b" anchorCtr="0" compatLnSpc="1">
            <a:prstTxWarp prst="textNoShape">
              <a:avLst/>
            </a:prstTxWarp>
          </a:bodyPr>
          <a:lstStyle>
            <a:lvl1pPr algn="r" defTabSz="989801">
              <a:defRPr sz="1300"/>
            </a:lvl1pPr>
          </a:lstStyle>
          <a:p>
            <a:fld id="{370EF009-23CE-4081-AF56-082D82CEF6F5}" type="slidenum">
              <a:rPr lang="en-US"/>
              <a:pPr/>
              <a:t>‹#›</a:t>
            </a:fld>
            <a:endParaRPr lang="en-US"/>
          </a:p>
        </p:txBody>
      </p:sp>
    </p:spTree>
    <p:extLst>
      <p:ext uri="{BB962C8B-B14F-4D97-AF65-F5344CB8AC3E}">
        <p14:creationId xmlns:p14="http://schemas.microsoft.com/office/powerpoint/2010/main" val="226441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1"/>
            <a:ext cx="3077337" cy="511907"/>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lvl1pPr defTabSz="990387">
              <a:defRPr sz="1300">
                <a:latin typeface="Arial" pitchFamily="34" charset="0"/>
                <a:ea typeface="+mn-ea"/>
                <a:cs typeface="+mn-cs"/>
              </a:defRPr>
            </a:lvl1pPr>
          </a:lstStyle>
          <a:p>
            <a:pPr>
              <a:defRPr/>
            </a:pPr>
            <a:endParaRPr lang="en-US"/>
          </a:p>
        </p:txBody>
      </p:sp>
      <p:sp>
        <p:nvSpPr>
          <p:cNvPr id="173059" name="Rectangle 3"/>
          <p:cNvSpPr>
            <a:spLocks noGrp="1" noChangeArrowheads="1"/>
          </p:cNvSpPr>
          <p:nvPr>
            <p:ph type="dt" idx="1"/>
          </p:nvPr>
        </p:nvSpPr>
        <p:spPr bwMode="auto">
          <a:xfrm>
            <a:off x="4020340" y="1"/>
            <a:ext cx="3077337" cy="511907"/>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lvl1pPr algn="r" defTabSz="990387">
              <a:defRPr sz="1300">
                <a:latin typeface="Arial" pitchFamily="34"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905" y="4862233"/>
            <a:ext cx="5677492" cy="4603641"/>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2708"/>
            <a:ext cx="3077337" cy="510147"/>
          </a:xfrm>
          <a:prstGeom prst="rect">
            <a:avLst/>
          </a:prstGeom>
          <a:noFill/>
          <a:ln w="9525">
            <a:noFill/>
            <a:miter lim="800000"/>
            <a:headEnd/>
            <a:tailEnd/>
          </a:ln>
          <a:effectLst/>
        </p:spPr>
        <p:txBody>
          <a:bodyPr vert="horz" wrap="square" lIns="99019" tIns="49511" rIns="99019" bIns="49511" numCol="1" anchor="b" anchorCtr="0" compatLnSpc="1">
            <a:prstTxWarp prst="textNoShape">
              <a:avLst/>
            </a:prstTxWarp>
          </a:bodyPr>
          <a:lstStyle>
            <a:lvl1pPr defTabSz="990387">
              <a:defRPr sz="1300">
                <a:latin typeface="Arial" pitchFamily="34" charset="0"/>
                <a:ea typeface="+mn-ea"/>
                <a:cs typeface="+mn-cs"/>
              </a:defRPr>
            </a:lvl1pPr>
          </a:lstStyle>
          <a:p>
            <a:pPr>
              <a:defRPr/>
            </a:pPr>
            <a:endParaRPr lang="en-US"/>
          </a:p>
        </p:txBody>
      </p:sp>
      <p:sp>
        <p:nvSpPr>
          <p:cNvPr id="173063" name="Rectangle 7"/>
          <p:cNvSpPr>
            <a:spLocks noGrp="1" noChangeArrowheads="1"/>
          </p:cNvSpPr>
          <p:nvPr>
            <p:ph type="sldNum" sz="quarter" idx="5"/>
          </p:nvPr>
        </p:nvSpPr>
        <p:spPr bwMode="auto">
          <a:xfrm>
            <a:off x="4020340" y="9722708"/>
            <a:ext cx="3077337" cy="510147"/>
          </a:xfrm>
          <a:prstGeom prst="rect">
            <a:avLst/>
          </a:prstGeom>
          <a:noFill/>
          <a:ln w="9525">
            <a:noFill/>
            <a:miter lim="800000"/>
            <a:headEnd/>
            <a:tailEnd/>
          </a:ln>
          <a:effectLst/>
        </p:spPr>
        <p:txBody>
          <a:bodyPr vert="horz" wrap="square" lIns="99019" tIns="49511" rIns="99019" bIns="49511" numCol="1" anchor="b" anchorCtr="0" compatLnSpc="1">
            <a:prstTxWarp prst="textNoShape">
              <a:avLst/>
            </a:prstTxWarp>
          </a:bodyPr>
          <a:lstStyle>
            <a:lvl1pPr algn="r" defTabSz="989801">
              <a:defRPr sz="1300"/>
            </a:lvl1pPr>
          </a:lstStyle>
          <a:p>
            <a:fld id="{72CC9163-7EC6-4747-8782-88871FDBE126}" type="slidenum">
              <a:rPr lang="en-US"/>
              <a:pPr/>
              <a:t>‹#›</a:t>
            </a:fld>
            <a:endParaRPr lang="en-US"/>
          </a:p>
        </p:txBody>
      </p:sp>
    </p:spTree>
    <p:extLst>
      <p:ext uri="{BB962C8B-B14F-4D97-AF65-F5344CB8AC3E}">
        <p14:creationId xmlns:p14="http://schemas.microsoft.com/office/powerpoint/2010/main" val="23682623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a:p>
        </p:txBody>
      </p:sp>
      <p:sp>
        <p:nvSpPr>
          <p:cNvPr id="4" name="Slide Number Placeholder 3"/>
          <p:cNvSpPr>
            <a:spLocks noGrp="1"/>
          </p:cNvSpPr>
          <p:nvPr>
            <p:ph type="sldNum" sz="quarter" idx="10"/>
          </p:nvPr>
        </p:nvSpPr>
        <p:spPr/>
        <p:txBody>
          <a:bodyPr/>
          <a:lstStyle/>
          <a:p>
            <a:fld id="{72CC9163-7EC6-4747-8782-88871FDBE126}" type="slidenum">
              <a:rPr lang="en-US" smtClean="0"/>
              <a:pPr/>
              <a:t>1</a:t>
            </a:fld>
            <a:endParaRPr lang="en-US"/>
          </a:p>
        </p:txBody>
      </p:sp>
    </p:spTree>
    <p:extLst>
      <p:ext uri="{BB962C8B-B14F-4D97-AF65-F5344CB8AC3E}">
        <p14:creationId xmlns:p14="http://schemas.microsoft.com/office/powerpoint/2010/main" val="183829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9700" y="768350"/>
            <a:ext cx="6819900" cy="3836988"/>
          </a:xfrm>
          <a:ln/>
        </p:spPr>
      </p:sp>
      <p:sp>
        <p:nvSpPr>
          <p:cNvPr id="40962" name="Notes Placeholder 2"/>
          <p:cNvSpPr>
            <a:spLocks noGrp="1"/>
          </p:cNvSpPr>
          <p:nvPr>
            <p:ph type="body" idx="1"/>
          </p:nvPr>
        </p:nvSpPr>
        <p:spPr>
          <a:noFill/>
          <a:ln/>
        </p:spPr>
        <p:txBody>
          <a:bodyPr/>
          <a:lstStyle/>
          <a:p>
            <a:r>
              <a:rPr lang="en-US" smtClean="0">
                <a:ea typeface="ＭＳ Ｐゴシック" pitchFamily="34" charset="-128"/>
              </a:rPr>
              <a:t>Rewards in the future (deeper in the tree) matter less</a:t>
            </a:r>
          </a:p>
          <a:p>
            <a:endParaRPr lang="en-US" smtClean="0">
              <a:ea typeface="ＭＳ Ｐゴシック" pitchFamily="34" charset="-128"/>
            </a:endParaRPr>
          </a:p>
          <a:p>
            <a:r>
              <a:rPr lang="en-US" smtClean="0">
                <a:ea typeface="ＭＳ Ｐゴシック" pitchFamily="34" charset="-128"/>
              </a:rPr>
              <a:t>Interesting: running expectimax, if having to truncate the search, then not losing much; e.g.,  less then \gamma^d / (1-\gamma)</a:t>
            </a:r>
          </a:p>
          <a:p>
            <a:endParaRPr lang="en-US" smtClean="0">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
            </a:r>
            <a:r>
              <a:rPr lang="en-US" baseline="0" dirty="0" smtClean="0"/>
              <a:t> is a reward.</a:t>
            </a:r>
          </a:p>
          <a:p>
            <a:r>
              <a:rPr lang="en-US" baseline="0" dirty="0" smtClean="0"/>
              <a:t>Actually only one way, since if gamma were 1, then the discounted utility would be the additive utility.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19</a:t>
            </a:fld>
            <a:endParaRPr lang="en-US"/>
          </a:p>
        </p:txBody>
      </p:sp>
    </p:spTree>
    <p:extLst>
      <p:ext uri="{BB962C8B-B14F-4D97-AF65-F5344CB8AC3E}">
        <p14:creationId xmlns:p14="http://schemas.microsoft.com/office/powerpoint/2010/main" val="598404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 is a policy.  Pi</a:t>
            </a:r>
            <a:r>
              <a:rPr lang="en-US" baseline="0" dirty="0" smtClean="0"/>
              <a:t>* is the optimal policy from state 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24</a:t>
            </a:fld>
            <a:endParaRPr lang="en-US"/>
          </a:p>
        </p:txBody>
      </p:sp>
    </p:spTree>
    <p:extLst>
      <p:ext uri="{BB962C8B-B14F-4D97-AF65-F5344CB8AC3E}">
        <p14:creationId xmlns:p14="http://schemas.microsoft.com/office/powerpoint/2010/main" val="1876281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demo doesn’t show</a:t>
            </a:r>
            <a:r>
              <a:rPr lang="en-US" baseline="0" smtClean="0"/>
              <a:t> anything in action, it just shows the V and Q values.</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25</a:t>
            </a:fld>
            <a:endParaRPr lang="en-US"/>
          </a:p>
        </p:txBody>
      </p:sp>
    </p:spTree>
    <p:extLst>
      <p:ext uri="{BB962C8B-B14F-4D97-AF65-F5344CB8AC3E}">
        <p14:creationId xmlns:p14="http://schemas.microsoft.com/office/powerpoint/2010/main" val="2806184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This demo doesn’t show</a:t>
            </a:r>
            <a:r>
              <a:rPr lang="en-US" baseline="0" smtClean="0"/>
              <a:t> anything in action, it just shows the V and Q values.</a:t>
            </a:r>
            <a:endParaRPr lang="en-US" smtClean="0"/>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26</a:t>
            </a:fld>
            <a:endParaRPr lang="en-US"/>
          </a:p>
        </p:txBody>
      </p:sp>
    </p:spTree>
    <p:extLst>
      <p:ext uri="{BB962C8B-B14F-4D97-AF65-F5344CB8AC3E}">
        <p14:creationId xmlns:p14="http://schemas.microsoft.com/office/powerpoint/2010/main" val="1896428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demo doesn’t show</a:t>
            </a:r>
            <a:r>
              <a:rPr lang="en-US" baseline="0" smtClean="0"/>
              <a:t> anything in action, it just shows the V and Q values.</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27</a:t>
            </a:fld>
            <a:endParaRPr lang="en-US"/>
          </a:p>
        </p:txBody>
      </p:sp>
    </p:spTree>
    <p:extLst>
      <p:ext uri="{BB962C8B-B14F-4D97-AF65-F5344CB8AC3E}">
        <p14:creationId xmlns:p14="http://schemas.microsoft.com/office/powerpoint/2010/main" val="2806184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This demo doesn’t show</a:t>
            </a:r>
            <a:r>
              <a:rPr lang="en-US" baseline="0" smtClean="0"/>
              <a:t> anything in action, it just shows the V and Q values.</a:t>
            </a:r>
            <a:endParaRPr lang="en-US" smtClean="0"/>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28</a:t>
            </a:fld>
            <a:endParaRPr lang="en-US"/>
          </a:p>
        </p:txBody>
      </p:sp>
    </p:spTree>
    <p:extLst>
      <p:ext uri="{BB962C8B-B14F-4D97-AF65-F5344CB8AC3E}">
        <p14:creationId xmlns:p14="http://schemas.microsoft.com/office/powerpoint/2010/main" val="1896428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arrows are the policy.  In this case it is an optimal policy.  </a:t>
            </a:r>
          </a:p>
          <a:p>
            <a:endParaRPr lang="en-US" dirty="0" smtClean="0"/>
          </a:p>
          <a:p>
            <a:r>
              <a:rPr lang="en-US" dirty="0" smtClean="0"/>
              <a:t>What are the numbers?  What’s 0.49.  This</a:t>
            </a:r>
            <a:r>
              <a:rPr lang="en-US" baseline="0" dirty="0" smtClean="0"/>
              <a:t> is the utility if you ran the game over and over, and sometimes you slipped, but most of the time you followed the optimal policy. </a:t>
            </a:r>
          </a:p>
          <a:p>
            <a:r>
              <a:rPr lang="en-US" baseline="0" dirty="0" smtClean="0"/>
              <a:t>So these are the utilities. These are the values of the states.</a:t>
            </a:r>
            <a:r>
              <a:rPr lang="en-US" baseline="0" dirty="0"/>
              <a:t> </a:t>
            </a:r>
            <a:r>
              <a:rPr lang="en-US" baseline="0" dirty="0" smtClean="0"/>
              <a:t> </a:t>
            </a:r>
          </a:p>
          <a:p>
            <a:r>
              <a:rPr lang="en-US" baseline="0" dirty="0" smtClean="0"/>
              <a:t>Remember 0.57.  That’s the value of the state if you’re smart going forward.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29</a:t>
            </a:fld>
            <a:endParaRPr lang="en-US"/>
          </a:p>
        </p:txBody>
      </p:sp>
    </p:spTree>
    <p:extLst>
      <p:ext uri="{BB962C8B-B14F-4D97-AF65-F5344CB8AC3E}">
        <p14:creationId xmlns:p14="http://schemas.microsoft.com/office/powerpoint/2010/main" val="2806184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What’s this?</a:t>
            </a:r>
            <a:r>
              <a:rPr lang="en-US" baseline="0" dirty="0" smtClean="0"/>
              <a:t>  This is the Q value.  If you are in that state again, and you do the right thing (go North), then the value is the optimal one. 0.57.  But if you go right, then the value is negative -0.6.  It’s not -1 because you may fail to go right, and then you act optimally after that. </a:t>
            </a:r>
            <a:endParaRPr lang="en-US"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30</a:t>
            </a:fld>
            <a:endParaRPr lang="en-US"/>
          </a:p>
        </p:txBody>
      </p:sp>
    </p:spTree>
    <p:extLst>
      <p:ext uri="{BB962C8B-B14F-4D97-AF65-F5344CB8AC3E}">
        <p14:creationId xmlns:p14="http://schemas.microsoft.com/office/powerpoint/2010/main" val="1896428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demo doesn’t show</a:t>
            </a:r>
            <a:r>
              <a:rPr lang="en-US" baseline="0" smtClean="0"/>
              <a:t> anything in action, it just shows the V and Q values.</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31</a:t>
            </a:fld>
            <a:endParaRPr lang="en-US"/>
          </a:p>
        </p:txBody>
      </p:sp>
    </p:spTree>
    <p:extLst>
      <p:ext uri="{BB962C8B-B14F-4D97-AF65-F5344CB8AC3E}">
        <p14:creationId xmlns:p14="http://schemas.microsoft.com/office/powerpoint/2010/main" val="2806184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Please retain proper</a:t>
            </a:r>
            <a:r>
              <a:rPr lang="en-US" baseline="0" smtClean="0"/>
              <a:t> attribution, including the reference to </a:t>
            </a:r>
            <a:r>
              <a:rPr lang="en-US" baseline="0" err="1" smtClean="0"/>
              <a:t>ai.berkeley.edu</a:t>
            </a:r>
            <a:r>
              <a:rPr lang="en-US" baseline="0" smtClean="0"/>
              <a:t>.  Thanks!</a:t>
            </a:r>
            <a:endParaRPr lang="en-US" sz="1200" smtClean="0">
              <a:latin typeface="Calibri"/>
              <a:cs typeface="Calibri"/>
            </a:endParaRPr>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a:t>
            </a:fld>
            <a:endParaRPr lang="en-US"/>
          </a:p>
        </p:txBody>
      </p:sp>
    </p:spTree>
    <p:extLst>
      <p:ext uri="{BB962C8B-B14F-4D97-AF65-F5344CB8AC3E}">
        <p14:creationId xmlns:p14="http://schemas.microsoft.com/office/powerpoint/2010/main" val="966694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This demo doesn’t show</a:t>
            </a:r>
            <a:r>
              <a:rPr lang="en-US" baseline="0" smtClean="0"/>
              <a:t> anything in action, it just shows the V and Q values.</a:t>
            </a:r>
            <a:endParaRPr lang="en-US" smtClean="0"/>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32</a:t>
            </a:fld>
            <a:endParaRPr lang="en-US"/>
          </a:p>
        </p:txBody>
      </p:sp>
    </p:spTree>
    <p:extLst>
      <p:ext uri="{BB962C8B-B14F-4D97-AF65-F5344CB8AC3E}">
        <p14:creationId xmlns:p14="http://schemas.microsoft.com/office/powerpoint/2010/main" val="1896428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 over chance nodes.  That’s really just what </a:t>
            </a:r>
            <a:r>
              <a:rPr lang="en-US" dirty="0" err="1" smtClean="0"/>
              <a:t>expectimax</a:t>
            </a:r>
            <a:r>
              <a:rPr lang="en-US" baseline="0" dirty="0" smtClean="0"/>
              <a:t> was doing.</a:t>
            </a:r>
          </a:p>
          <a:p>
            <a:r>
              <a:rPr lang="en-US" baseline="0" dirty="0" smtClean="0"/>
              <a:t>What do I do at a chance node  Q(</a:t>
            </a:r>
            <a:r>
              <a:rPr lang="en-US" baseline="0" dirty="0" err="1" smtClean="0"/>
              <a:t>s,a</a:t>
            </a:r>
            <a:r>
              <a:rPr lang="en-US" baseline="0" dirty="0" smtClean="0"/>
              <a:t>).?</a:t>
            </a:r>
          </a:p>
          <a:p>
            <a:r>
              <a:rPr lang="en-US" baseline="0" dirty="0" smtClean="0"/>
              <a:t>I’m going to get a reward.   R(</a:t>
            </a:r>
            <a:r>
              <a:rPr lang="en-US" baseline="0" dirty="0" err="1" smtClean="0"/>
              <a:t>s,a,s</a:t>
            </a:r>
            <a:r>
              <a:rPr lang="en-US" baseline="0" dirty="0" smtClean="0"/>
              <a:t>’). Plus I’m going to get all the future rewards from this state V*(s’).  </a:t>
            </a:r>
          </a:p>
          <a:p>
            <a:r>
              <a:rPr lang="en-US" baseline="0" dirty="0" smtClean="0"/>
              <a:t>Both of course, I don’t know what’s going to happen at the chance node, so I need to sum over all states s’</a:t>
            </a:r>
          </a:p>
          <a:p>
            <a:r>
              <a:rPr lang="en-US" baseline="0" dirty="0" smtClean="0"/>
              <a:t>We’re going to weight these by the relative probability that comes from our probability function.  We write that T(</a:t>
            </a:r>
            <a:r>
              <a:rPr lang="en-US" baseline="0" dirty="0" err="1" smtClean="0"/>
              <a:t>s,a,s</a:t>
            </a:r>
            <a:r>
              <a:rPr lang="en-US" baseline="0" dirty="0" smtClean="0"/>
              <a:t>’).</a:t>
            </a:r>
          </a:p>
          <a:p>
            <a:r>
              <a:rPr lang="en-US" dirty="0" smtClean="0"/>
              <a:t>We’re missing one thing.  The discount of the future</a:t>
            </a:r>
            <a:r>
              <a:rPr lang="en-US" baseline="0" dirty="0" smtClean="0"/>
              <a:t> value.  So we multiply that by Gamma.</a:t>
            </a:r>
          </a:p>
          <a:p>
            <a:endParaRPr lang="en-US" baseline="0" dirty="0" smtClean="0"/>
          </a:p>
          <a:p>
            <a:r>
              <a:rPr lang="en-US" baseline="0" dirty="0" smtClean="0"/>
              <a:t>This may look complicated, but you’re going to see this many times in the future.  Don’t go into math shock.  You can understand this.</a:t>
            </a:r>
          </a:p>
          <a:p>
            <a:endParaRPr lang="en-US" baseline="0" dirty="0" smtClean="0"/>
          </a:p>
          <a:p>
            <a:r>
              <a:rPr lang="en-US" baseline="0" dirty="0" smtClean="0"/>
              <a:t>We can also write this in one step.  We write the </a:t>
            </a:r>
            <a:r>
              <a:rPr lang="en-US" baseline="0" dirty="0" err="1" smtClean="0"/>
              <a:t>expectimax</a:t>
            </a:r>
            <a:r>
              <a:rPr lang="en-US" baseline="0" dirty="0" smtClean="0"/>
              <a:t> </a:t>
            </a:r>
            <a:r>
              <a:rPr lang="en-US" baseline="0" dirty="0" err="1" smtClean="0"/>
              <a:t>recurrenece</a:t>
            </a:r>
            <a:r>
              <a:rPr lang="en-US" baseline="0" dirty="0" smtClean="0"/>
              <a:t>. </a:t>
            </a:r>
          </a:p>
          <a:p>
            <a:r>
              <a:rPr lang="en-US" baseline="0" dirty="0" smtClean="0"/>
              <a:t>This is called a Bellman equation.  We’re going to come back to this a lot starting in the next lecture.</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33</a:t>
            </a:fld>
            <a:endParaRPr lang="en-US"/>
          </a:p>
        </p:txBody>
      </p:sp>
    </p:spTree>
    <p:extLst>
      <p:ext uri="{BB962C8B-B14F-4D97-AF65-F5344CB8AC3E}">
        <p14:creationId xmlns:p14="http://schemas.microsoft.com/office/powerpoint/2010/main" val="523095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tree gets very big very quickly.  But</a:t>
            </a:r>
            <a:r>
              <a:rPr lang="en-US" baseline="0" dirty="0" smtClean="0"/>
              <a:t> I might think that </a:t>
            </a:r>
            <a:r>
              <a:rPr lang="en-US" baseline="0" dirty="0" err="1" smtClean="0"/>
              <a:t>expectimax</a:t>
            </a:r>
            <a:r>
              <a:rPr lang="en-US" baseline="0" dirty="0" smtClean="0"/>
              <a:t> is a colossal waste of time for this problem.</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35</a:t>
            </a:fld>
            <a:endParaRPr lang="en-US"/>
          </a:p>
        </p:txBody>
      </p:sp>
    </p:spTree>
    <p:extLst>
      <p:ext uri="{BB962C8B-B14F-4D97-AF65-F5344CB8AC3E}">
        <p14:creationId xmlns:p14="http://schemas.microsoft.com/office/powerpoint/2010/main" val="1202371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depth 100, then you have gamma to the 100.  So it’s not going to contribute much at all.</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36</a:t>
            </a:fld>
            <a:endParaRPr lang="en-US"/>
          </a:p>
        </p:txBody>
      </p:sp>
    </p:spTree>
    <p:extLst>
      <p:ext uri="{BB962C8B-B14F-4D97-AF65-F5344CB8AC3E}">
        <p14:creationId xmlns:p14="http://schemas.microsoft.com/office/powerpoint/2010/main" val="1625036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V_k</a:t>
            </a:r>
            <a:r>
              <a:rPr lang="en-US" dirty="0" smtClean="0"/>
              <a:t> is a time limited definition of V(s)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37</a:t>
            </a:fld>
            <a:endParaRPr lang="en-US"/>
          </a:p>
        </p:txBody>
      </p:sp>
    </p:spTree>
    <p:extLst>
      <p:ext uri="{BB962C8B-B14F-4D97-AF65-F5344CB8AC3E}">
        <p14:creationId xmlns:p14="http://schemas.microsoft.com/office/powerpoint/2010/main" val="983801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38</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39</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40</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41</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42</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9700" y="768350"/>
            <a:ext cx="6819900" cy="3836988"/>
          </a:xfrm>
          <a:ln/>
        </p:spPr>
      </p:sp>
      <p:sp>
        <p:nvSpPr>
          <p:cNvPr id="19458" name="Notes Placeholder 2"/>
          <p:cNvSpPr>
            <a:spLocks noGrp="1"/>
          </p:cNvSpPr>
          <p:nvPr>
            <p:ph type="body" idx="1"/>
          </p:nvPr>
        </p:nvSpPr>
        <p:spPr>
          <a:noFill/>
          <a:ln/>
        </p:spPr>
        <p:txBody>
          <a:bodyPr/>
          <a:lstStyle/>
          <a:p>
            <a:r>
              <a:rPr lang="en-US" smtClean="0">
                <a:ea typeface="ＭＳ Ｐゴシック" pitchFamily="34" charset="-128"/>
              </a:rPr>
              <a:t>[cut demo of moving around in grid world program]</a:t>
            </a:r>
          </a:p>
        </p:txBody>
      </p:sp>
      <p:sp>
        <p:nvSpPr>
          <p:cNvPr id="19459" name="Slide Number Placeholder 3"/>
          <p:cNvSpPr>
            <a:spLocks noGrp="1"/>
          </p:cNvSpPr>
          <p:nvPr>
            <p:ph type="sldNum" sz="quarter" idx="5"/>
          </p:nvPr>
        </p:nvSpPr>
        <p:spPr>
          <a:noFill/>
        </p:spPr>
        <p:txBody>
          <a:bodyPr/>
          <a:lstStyle/>
          <a:p>
            <a:pPr defTabSz="988101"/>
            <a:fld id="{552C0BAA-F2C0-47C6-A20B-733CA31DCFFD}" type="slidenum">
              <a:rPr lang="en-US"/>
              <a:pPr defTabSz="988101"/>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43</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happens if I go to step 7?</a:t>
            </a:r>
            <a:r>
              <a:rPr lang="en-US" baseline="0" dirty="0" smtClean="0"/>
              <a:t>  Will the 0.21 go up or down?</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44</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45</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46</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47</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48</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51</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 we know what it is it’s 0 for</a:t>
            </a:r>
            <a:r>
              <a:rPr lang="en-US" baseline="0" dirty="0" smtClean="0"/>
              <a:t> any state.</a:t>
            </a:r>
          </a:p>
          <a:p>
            <a:r>
              <a:rPr lang="en-US" baseline="0" dirty="0" smtClean="0"/>
              <a:t>V1, is a depth 1 </a:t>
            </a:r>
            <a:r>
              <a:rPr lang="en-US" baseline="0" dirty="0" err="1" smtClean="0"/>
              <a:t>expectimax</a:t>
            </a:r>
            <a:r>
              <a:rPr lang="en-US" baseline="0" dirty="0" smtClean="0"/>
              <a:t> computation.</a:t>
            </a:r>
          </a:p>
          <a:p>
            <a:r>
              <a:rPr lang="en-US" baseline="0" dirty="0" smtClean="0"/>
              <a:t>Each layer is a </a:t>
            </a:r>
            <a:r>
              <a:rPr lang="en-US" baseline="0" dirty="0" err="1" smtClean="0"/>
              <a:t>V_k</a:t>
            </a:r>
            <a:r>
              <a:rPr lang="en-US" baseline="0" dirty="0" smtClean="0"/>
              <a:t> for an increasing value of k.</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1062036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9700" y="768350"/>
            <a:ext cx="6819900" cy="3836988"/>
          </a:xfrm>
          <a:ln/>
        </p:spPr>
      </p:sp>
      <p:sp>
        <p:nvSpPr>
          <p:cNvPr id="23554" name="Notes Placeholder 2"/>
          <p:cNvSpPr>
            <a:spLocks noGrp="1"/>
          </p:cNvSpPr>
          <p:nvPr>
            <p:ph type="body" idx="1"/>
          </p:nvPr>
        </p:nvSpPr>
        <p:spPr>
          <a:noFill/>
          <a:ln/>
        </p:spPr>
        <p:txBody>
          <a:bodyPr/>
          <a:lstStyle/>
          <a:p>
            <a:r>
              <a:rPr lang="en-US" smtClean="0">
                <a:ea typeface="ＭＳ Ｐゴシック" pitchFamily="34" charset="-128"/>
              </a:rPr>
              <a:t>In search problems: did not talk about actions, but about successor functions --- now the information inside the successor function is unpacked into actions, transitions and reward</a:t>
            </a:r>
          </a:p>
          <a:p>
            <a:endParaRPr lang="en-US" smtClean="0">
              <a:ea typeface="ＭＳ Ｐゴシック" pitchFamily="34" charset="-128"/>
            </a:endParaRPr>
          </a:p>
          <a:p>
            <a:r>
              <a:rPr lang="en-US" smtClean="0">
                <a:ea typeface="ＭＳ Ｐゴシック" pitchFamily="34" charset="-128"/>
              </a:rPr>
              <a:t>Write out S, A, example entry in T, entry in R</a:t>
            </a:r>
          </a:p>
          <a:p>
            <a:endParaRPr lang="en-US" smtClean="0">
              <a:ea typeface="ＭＳ Ｐゴシック" pitchFamily="34" charset="-128"/>
            </a:endParaRPr>
          </a:p>
          <a:p>
            <a:r>
              <a:rPr lang="en-US" smtClean="0">
                <a:ea typeface="ＭＳ Ｐゴシック" pitchFamily="34" charset="-128"/>
              </a:rPr>
              <a:t>Reward function different from the book : R(</a:t>
            </a:r>
            <a:r>
              <a:rPr lang="en-US" err="1" smtClean="0">
                <a:ea typeface="ＭＳ Ｐゴシック" pitchFamily="34" charset="-128"/>
              </a:rPr>
              <a:t>s,a,s</a:t>
            </a:r>
            <a:r>
              <a:rPr lang="ja-JP" altLang="en-US" smtClean="0">
                <a:ea typeface="ＭＳ Ｐゴシック" pitchFamily="34" charset="-128"/>
              </a:rPr>
              <a:t>’</a:t>
            </a:r>
            <a:r>
              <a:rPr lang="en-US" altLang="ja-JP" smtClean="0">
                <a:ea typeface="ＭＳ Ｐゴシック" pitchFamily="34" charset="-128"/>
              </a:rPr>
              <a:t>)</a:t>
            </a:r>
          </a:p>
          <a:p>
            <a:r>
              <a:rPr lang="en-US" smtClean="0">
                <a:ea typeface="ＭＳ Ｐゴシック" pitchFamily="34" charset="-128"/>
              </a:rPr>
              <a:t>In book simpler for equations, but not useful for the projects.</a:t>
            </a:r>
          </a:p>
          <a:p>
            <a:endParaRPr lang="en-US" smtClean="0">
              <a:ea typeface="ＭＳ Ｐゴシック" pitchFamily="34" charset="-128"/>
            </a:endParaRPr>
          </a:p>
          <a:p>
            <a:r>
              <a:rPr lang="en-US" smtClean="0">
                <a:ea typeface="ＭＳ Ｐゴシック" pitchFamily="34" charset="-128"/>
              </a:rPr>
              <a:t>Need to modify </a:t>
            </a:r>
            <a:r>
              <a:rPr lang="en-US" err="1" smtClean="0">
                <a:ea typeface="ＭＳ Ｐゴシック" pitchFamily="34" charset="-128"/>
              </a:rPr>
              <a:t>expectimax</a:t>
            </a:r>
            <a:r>
              <a:rPr lang="en-US" smtClean="0">
                <a:ea typeface="ＭＳ Ｐゴシック" pitchFamily="34" charset="-128"/>
              </a:rPr>
              <a:t> a tiny little bit to account for rewards along the way, but that</a:t>
            </a:r>
            <a:r>
              <a:rPr lang="en-US" altLang="en-US" smtClean="0">
                <a:ea typeface="ＭＳ Ｐゴシック" pitchFamily="34" charset="-128"/>
              </a:rPr>
              <a:t>’</a:t>
            </a:r>
            <a:r>
              <a:rPr lang="en-US" smtClean="0">
                <a:ea typeface="ＭＳ Ｐゴシック" pitchFamily="34" charset="-128"/>
              </a:rPr>
              <a:t>s something you should be able to do, and so you can already solve MDP</a:t>
            </a:r>
            <a:r>
              <a:rPr lang="en-US" altLang="en-US" smtClean="0">
                <a:ea typeface="ＭＳ Ｐゴシック" pitchFamily="34" charset="-128"/>
              </a:rPr>
              <a:t>’</a:t>
            </a:r>
            <a:r>
              <a:rPr lang="en-US" smtClean="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an algorithm called value iteration.  You can think of this as building</a:t>
            </a:r>
            <a:r>
              <a:rPr lang="en-US" baseline="0" dirty="0" smtClean="0"/>
              <a:t> your value from the bottom up.   It will behave similarly to </a:t>
            </a:r>
            <a:r>
              <a:rPr lang="en-US" baseline="0" dirty="0" err="1" smtClean="0"/>
              <a:t>expectimax</a:t>
            </a:r>
            <a:r>
              <a:rPr lang="en-US" baseline="0" dirty="0" smtClean="0"/>
              <a:t>, but will be a lot less work, when we only have a small number of states.  Let’s see how it works.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53</a:t>
            </a:fld>
            <a:endParaRPr lang="en-US"/>
          </a:p>
        </p:txBody>
      </p:sp>
    </p:spTree>
    <p:extLst>
      <p:ext uri="{BB962C8B-B14F-4D97-AF65-F5344CB8AC3E}">
        <p14:creationId xmlns:p14="http://schemas.microsoft.com/office/powerpoint/2010/main" val="727329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smtClean="0">
                <a:ea typeface="ＭＳ Ｐゴシック" pitchFamily="34" charset="-128"/>
              </a:rPr>
              <a:t>We</a:t>
            </a:r>
            <a:r>
              <a:rPr lang="en-US" baseline="0" dirty="0" smtClean="0">
                <a:ea typeface="ＭＳ Ｐゴシック" pitchFamily="34" charset="-128"/>
              </a:rPr>
              <a:t> are going to store all of the V values in a vector.  For V_0, everything is just 0.</a:t>
            </a:r>
          </a:p>
          <a:p>
            <a:r>
              <a:rPr lang="en-US" baseline="0" dirty="0" smtClean="0">
                <a:ea typeface="ＭＳ Ｐゴシック" pitchFamily="34" charset="-128"/>
              </a:rPr>
              <a:t>The recursion is into an </a:t>
            </a:r>
            <a:r>
              <a:rPr lang="en-US" baseline="0" dirty="0" err="1" smtClean="0">
                <a:ea typeface="ＭＳ Ｐゴシック" pitchFamily="34" charset="-128"/>
              </a:rPr>
              <a:t>Expectimax</a:t>
            </a:r>
            <a:r>
              <a:rPr lang="en-US" baseline="0" dirty="0" smtClean="0">
                <a:ea typeface="ＭＳ Ｐゴシック" pitchFamily="34" charset="-128"/>
              </a:rPr>
              <a:t> tree that we have already </a:t>
            </a:r>
            <a:r>
              <a:rPr lang="en-US" baseline="0" dirty="0" err="1" smtClean="0">
                <a:ea typeface="ＭＳ Ｐゴシック" pitchFamily="34" charset="-128"/>
              </a:rPr>
              <a:t>compted</a:t>
            </a:r>
            <a:r>
              <a:rPr lang="en-US" baseline="0" dirty="0" smtClean="0">
                <a:ea typeface="ＭＳ Ｐゴシック" pitchFamily="34" charset="-128"/>
              </a:rPr>
              <a:t>.  The recursion won’t actually happen because we’ve already got it.</a:t>
            </a:r>
          </a:p>
          <a:p>
            <a:endParaRPr lang="en-US" baseline="0" dirty="0" smtClean="0">
              <a:ea typeface="ＭＳ Ｐゴシック" pitchFamily="34" charset="-128"/>
            </a:endParaRPr>
          </a:p>
          <a:p>
            <a:r>
              <a:rPr lang="en-US" baseline="0" dirty="0" smtClean="0">
                <a:ea typeface="ＭＳ Ｐゴシック" pitchFamily="34" charset="-128"/>
              </a:rPr>
              <a:t>What will this do, we can go from 0, to 1 to 2, to K.  Each time we will go deeper into the tree.  When should we stop?  When the values start to converge.</a:t>
            </a:r>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Complexity</a:t>
            </a:r>
            <a:r>
              <a:rPr lang="en-US" baseline="0" dirty="0" smtClean="0">
                <a:ea typeface="ＭＳ Ｐゴシック" pitchFamily="34" charset="-128"/>
              </a:rPr>
              <a:t> = we do this update for each state, then we do a little </a:t>
            </a:r>
            <a:r>
              <a:rPr lang="en-US" baseline="0" dirty="0" err="1" smtClean="0">
                <a:ea typeface="ＭＳ Ｐゴシック" pitchFamily="34" charset="-128"/>
              </a:rPr>
              <a:t>expectimax</a:t>
            </a:r>
            <a:r>
              <a:rPr lang="en-US" baseline="0" dirty="0" smtClean="0">
                <a:ea typeface="ＭＳ Ｐゴシック" pitchFamily="34" charset="-128"/>
              </a:rPr>
              <a:t>.  We do a for loop over A to take take a max over each action, then we do another for loop that goes over each state again. </a:t>
            </a:r>
          </a:p>
          <a:p>
            <a:endParaRPr lang="en-US" dirty="0" smtClean="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54</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55</a:t>
            </a:fld>
            <a:endParaRPr lang="en-US"/>
          </a:p>
        </p:txBody>
      </p:sp>
    </p:spTree>
    <p:extLst>
      <p:ext uri="{BB962C8B-B14F-4D97-AF65-F5344CB8AC3E}">
        <p14:creationId xmlns:p14="http://schemas.microsoft.com/office/powerpoint/2010/main" val="1672977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56</a:t>
            </a:fld>
            <a:endParaRPr lang="en-US"/>
          </a:p>
        </p:txBody>
      </p:sp>
    </p:spTree>
    <p:extLst>
      <p:ext uri="{BB962C8B-B14F-4D97-AF65-F5344CB8AC3E}">
        <p14:creationId xmlns:p14="http://schemas.microsoft.com/office/powerpoint/2010/main" val="609783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game is infinite, like</a:t>
            </a:r>
            <a:r>
              <a:rPr lang="en-US" baseline="0" dirty="0" smtClean="0"/>
              <a:t> in racing then it won’t converge.</a:t>
            </a:r>
          </a:p>
          <a:p>
            <a:endParaRPr lang="en-US" baseline="0" dirty="0" smtClean="0"/>
          </a:p>
          <a:p>
            <a:r>
              <a:rPr lang="en-US" baseline="0" dirty="0" smtClean="0"/>
              <a:t>Imagine tree </a:t>
            </a:r>
            <a:r>
              <a:rPr lang="en-US" baseline="0" dirty="0" err="1" smtClean="0"/>
              <a:t>V_k</a:t>
            </a:r>
            <a:r>
              <a:rPr lang="en-US" baseline="0" dirty="0" smtClean="0"/>
              <a:t> is actually depth  V_k+1, but the last layer is all 0.</a:t>
            </a:r>
          </a:p>
          <a:p>
            <a:endParaRPr lang="en-US" baseline="0" dirty="0" smtClean="0"/>
          </a:p>
          <a:p>
            <a:r>
              <a:rPr lang="en-US" baseline="0" dirty="0" smtClean="0"/>
              <a:t>Draw height as k+1.  Fill in bottom as 0. </a:t>
            </a:r>
          </a:p>
          <a:p>
            <a:endParaRPr lang="en-US" baseline="0" dirty="0" smtClean="0"/>
          </a:p>
          <a:p>
            <a:r>
              <a:rPr lang="mr-IN" baseline="0" dirty="0" smtClean="0"/>
              <a:t>…</a:t>
            </a:r>
            <a:endParaRPr lang="en-US" baseline="0" dirty="0" smtClean="0"/>
          </a:p>
          <a:p>
            <a:r>
              <a:rPr lang="en-US" baseline="0" dirty="0" smtClean="0"/>
              <a:t>How fast it converges, depends on the effective depth, or gamma.  As gamma gets closer to 1, then the effective depth is deeper.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57</a:t>
            </a:fld>
            <a:endParaRPr lang="en-US"/>
          </a:p>
        </p:txBody>
      </p:sp>
    </p:spTree>
    <p:extLst>
      <p:ext uri="{BB962C8B-B14F-4D97-AF65-F5344CB8AC3E}">
        <p14:creationId xmlns:p14="http://schemas.microsoft.com/office/powerpoint/2010/main" val="5047532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polices converged faster than the values did, then there might be a way to search over policies rather than over values.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58</a:t>
            </a:fld>
            <a:endParaRPr lang="en-US"/>
          </a:p>
        </p:txBody>
      </p:sp>
    </p:spTree>
    <p:extLst>
      <p:ext uri="{BB962C8B-B14F-4D97-AF65-F5344CB8AC3E}">
        <p14:creationId xmlns:p14="http://schemas.microsoft.com/office/powerpoint/2010/main" val="345366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xfrm>
            <a:off x="139700" y="768350"/>
            <a:ext cx="6819900" cy="3836988"/>
          </a:xfrm>
          <a:ln/>
        </p:spPr>
      </p:sp>
      <p:sp>
        <p:nvSpPr>
          <p:cNvPr id="25602" name="Notes Placeholder 2"/>
          <p:cNvSpPr>
            <a:spLocks noGrp="1"/>
          </p:cNvSpPr>
          <p:nvPr>
            <p:ph type="body" idx="1"/>
          </p:nvPr>
        </p:nvSpPr>
        <p:spPr>
          <a:noFill/>
          <a:ln/>
        </p:spPr>
        <p:txBody>
          <a:bodyPr/>
          <a:lstStyle/>
          <a:p>
            <a:r>
              <a:rPr lang="en-US" smtClean="0">
                <a:ea typeface="ＭＳ Ｐゴシック" pitchFamily="34" charset="-128"/>
              </a:rPr>
              <a:t>Like search: successor function only depended on current state</a:t>
            </a:r>
          </a:p>
          <a:p>
            <a:endParaRPr lang="en-US" smtClean="0">
              <a:ea typeface="ＭＳ Ｐゴシック" pitchFamily="34" charset="-128"/>
            </a:endParaRPr>
          </a:p>
          <a:p>
            <a:r>
              <a:rPr lang="en-US" smtClean="0">
                <a:ea typeface="ＭＳ Ｐゴシック" pitchFamily="34" charset="-128"/>
              </a:rPr>
              <a:t>Can make this happen by stuffing more into the state;  </a:t>
            </a:r>
          </a:p>
          <a:p>
            <a:endParaRPr lang="en-US" smtClean="0">
              <a:ea typeface="ＭＳ Ｐゴシック" pitchFamily="34" charset="-128"/>
            </a:endParaRPr>
          </a:p>
          <a:p>
            <a:r>
              <a:rPr lang="en-US" smtClean="0">
                <a:ea typeface="ＭＳ Ｐゴシック" pitchFamily="34" charset="-128"/>
              </a:rPr>
              <a:t>Very similar to search problems: when solving a maze with food pellets, we stored which food pellets were eaten </a:t>
            </a:r>
          </a:p>
          <a:p>
            <a:endParaRPr lang="en-US" smtClean="0">
              <a:ea typeface="ＭＳ Ｐゴシック" pitchFamily="34" charset="-128"/>
            </a:endParaRPr>
          </a:p>
        </p:txBody>
      </p:sp>
      <p:sp>
        <p:nvSpPr>
          <p:cNvPr id="25603" name="Slide Number Placeholder 3"/>
          <p:cNvSpPr>
            <a:spLocks noGrp="1"/>
          </p:cNvSpPr>
          <p:nvPr>
            <p:ph type="sldNum" sz="quarter" idx="5"/>
          </p:nvPr>
        </p:nvSpPr>
        <p:spPr>
          <a:noFill/>
        </p:spPr>
        <p:txBody>
          <a:bodyPr/>
          <a:lstStyle/>
          <a:p>
            <a:pPr defTabSz="988101"/>
            <a:fld id="{ACAB68C1-092D-468B-8690-7D27B27041C8}" type="slidenum">
              <a:rPr lang="en-US"/>
              <a:pPr defTabSz="988101"/>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xfrm>
            <a:off x="139700" y="768350"/>
            <a:ext cx="6819900" cy="3836988"/>
          </a:xfrm>
          <a:ln/>
        </p:spPr>
      </p:sp>
      <p:sp>
        <p:nvSpPr>
          <p:cNvPr id="27650" name="Notes Placeholder 2"/>
          <p:cNvSpPr>
            <a:spLocks noGrp="1"/>
          </p:cNvSpPr>
          <p:nvPr>
            <p:ph type="body" idx="1"/>
          </p:nvPr>
        </p:nvSpPr>
        <p:spPr>
          <a:noFill/>
          <a:ln/>
        </p:spPr>
        <p:txBody>
          <a:bodyPr/>
          <a:lstStyle/>
          <a:p>
            <a:r>
              <a:rPr lang="en-US" smtClean="0">
                <a:ea typeface="ＭＳ Ｐゴシック" pitchFamily="34" charset="-128"/>
              </a:rPr>
              <a:t>Dan has a DEMO for this.</a:t>
            </a:r>
          </a:p>
        </p:txBody>
      </p:sp>
      <p:sp>
        <p:nvSpPr>
          <p:cNvPr id="27651" name="Slide Number Placeholder 3"/>
          <p:cNvSpPr>
            <a:spLocks noGrp="1"/>
          </p:cNvSpPr>
          <p:nvPr>
            <p:ph type="sldNum" sz="quarter" idx="5"/>
          </p:nvPr>
        </p:nvSpPr>
        <p:spPr>
          <a:noFill/>
        </p:spPr>
        <p:txBody>
          <a:bodyPr/>
          <a:lstStyle/>
          <a:p>
            <a:pPr defTabSz="988101"/>
            <a:fld id="{1600E29C-1E14-41D6-ACAF-300C17152C85}" type="slidenum">
              <a:rPr lang="en-US"/>
              <a:pPr defTabSz="988101"/>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9700" y="768350"/>
            <a:ext cx="6819900" cy="3836988"/>
          </a:xfrm>
          <a:ln/>
        </p:spPr>
      </p:sp>
      <p:sp>
        <p:nvSpPr>
          <p:cNvPr id="29698" name="Notes Placeholder 2"/>
          <p:cNvSpPr>
            <a:spLocks noGrp="1"/>
          </p:cNvSpPr>
          <p:nvPr>
            <p:ph type="body" idx="1"/>
          </p:nvPr>
        </p:nvSpPr>
        <p:spPr>
          <a:noFill/>
          <a:ln/>
        </p:spPr>
        <p:txBody>
          <a:bodyPr/>
          <a:lstStyle/>
          <a:p>
            <a:r>
              <a:rPr lang="en-US" smtClean="0">
                <a:ea typeface="ＭＳ Ｐゴシック" pitchFamily="34" charset="-128"/>
              </a:rPr>
              <a:t>R(s) = the </a:t>
            </a:r>
            <a:r>
              <a:rPr lang="ja-JP" altLang="en-US" smtClean="0">
                <a:ea typeface="ＭＳ Ｐゴシック" pitchFamily="34" charset="-128"/>
              </a:rPr>
              <a:t>“</a:t>
            </a:r>
            <a:r>
              <a:rPr lang="en-US" altLang="ja-JP" smtClean="0">
                <a:ea typeface="ＭＳ Ｐゴシック" pitchFamily="34" charset="-128"/>
              </a:rPr>
              <a:t>living reward</a:t>
            </a:r>
            <a:r>
              <a:rPr lang="ja-JP" altLang="en-US" smtClean="0">
                <a:ea typeface="ＭＳ Ｐゴシック" pitchFamily="34" charset="-128"/>
              </a:rPr>
              <a:t>”</a:t>
            </a:r>
            <a:endParaRPr lang="en-US" altLang="ja-JP"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8101"/>
            <a:fld id="{FB0DC0F6-EF13-4C52-ACF2-48065D1392E1}" type="slidenum">
              <a:rPr lang="en-US"/>
              <a:pPr defTabSz="988101"/>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dirty="0" smtClean="0">
                <a:ea typeface="ＭＳ Ｐゴシック" pitchFamily="34" charset="-128"/>
              </a:rPr>
              <a:t>In MDP chance node represents uncertainty about what might happen based on (</a:t>
            </a:r>
            <a:r>
              <a:rPr lang="en-US" dirty="0" err="1" smtClean="0">
                <a:ea typeface="ＭＳ Ｐゴシック" pitchFamily="34" charset="-128"/>
              </a:rPr>
              <a:t>s,a</a:t>
            </a:r>
            <a:r>
              <a:rPr lang="en-US" dirty="0" smtClean="0">
                <a:ea typeface="ＭＳ Ｐゴシック" pitchFamily="34" charset="-128"/>
              </a:rPr>
              <a:t>)  [as opposed to being a random adversary]</a:t>
            </a:r>
          </a:p>
          <a:p>
            <a:r>
              <a:rPr lang="en-US" dirty="0" smtClean="0">
                <a:ea typeface="ＭＳ Ｐゴシック" pitchFamily="34" charset="-128"/>
              </a:rPr>
              <a:t>Q-state (</a:t>
            </a:r>
            <a:r>
              <a:rPr lang="en-US" dirty="0" err="1" smtClean="0">
                <a:ea typeface="ＭＳ Ｐゴシック" pitchFamily="34" charset="-128"/>
              </a:rPr>
              <a:t>s,a</a:t>
            </a:r>
            <a:r>
              <a:rPr lang="en-US" dirty="0" smtClean="0">
                <a:ea typeface="ＭＳ Ｐゴシック" pitchFamily="34" charset="-128"/>
              </a:rPr>
              <a:t>) is when you were in a state and have committed to take an action an action </a:t>
            </a:r>
          </a:p>
          <a:p>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Differences with </a:t>
            </a:r>
            <a:r>
              <a:rPr lang="en-US" dirty="0" err="1" smtClean="0">
                <a:ea typeface="ＭＳ Ｐゴシック" pitchFamily="34" charset="-128"/>
              </a:rPr>
              <a:t>expectimax</a:t>
            </a:r>
            <a:r>
              <a:rPr lang="en-US" dirty="0" smtClean="0">
                <a:ea typeface="ＭＳ Ｐゴシック" pitchFamily="34" charset="-128"/>
              </a:rPr>
              <a:t> tree: (1)</a:t>
            </a:r>
            <a:r>
              <a:rPr lang="en-US" baseline="0" dirty="0" smtClean="0">
                <a:ea typeface="ＭＳ Ｐゴシック" pitchFamily="34" charset="-128"/>
              </a:rPr>
              <a:t> Transition function encodes the probabilities.  (2) Rewards are given on each state of the tree, rather than all the way on the bottom at the terminal nodes.</a:t>
            </a:r>
            <a:endParaRPr lang="en-US" dirty="0" smtClean="0">
              <a:ea typeface="ＭＳ Ｐゴシック" pitchFamily="34" charset="-128"/>
            </a:endParaRPr>
          </a:p>
          <a:p>
            <a:endParaRPr lang="en-US" dirty="0" smtClean="0">
              <a:ea typeface="ＭＳ Ｐゴシック" pitchFamily="34" charset="-128"/>
            </a:endParaRP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MDPs, rewards come to you step by step.</a:t>
            </a:r>
          </a:p>
          <a:p>
            <a:r>
              <a:rPr lang="en-US" dirty="0" smtClean="0"/>
              <a:t>We need to decide what our reward function should be.</a:t>
            </a:r>
          </a:p>
          <a:p>
            <a:r>
              <a:rPr lang="en-US" dirty="0" smtClean="0"/>
              <a:t>For example here, we</a:t>
            </a:r>
            <a:r>
              <a:rPr lang="en-US" baseline="0" dirty="0" smtClean="0"/>
              <a:t> might have a different way of rewarding this agent.  One by giving the rewards incrementally, and one by giving them all at the end.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1861056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wmf"/><Relationship Id="rId4" Type="http://schemas.openxmlformats.org/officeDocument/2006/relationships/image" Target="../media/image20.wmf"/><Relationship Id="rId5" Type="http://schemas.openxmlformats.org/officeDocument/2006/relationships/image" Target="../media/image21.wmf"/><Relationship Id="rId6" Type="http://schemas.openxmlformats.org/officeDocument/2006/relationships/image" Target="../media/image22.w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xml"/><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 Type="http://schemas.openxmlformats.org/officeDocument/2006/relationships/tags" Target="../tags/tag5.xml"/><Relationship Id="rId2" Type="http://schemas.openxmlformats.org/officeDocument/2006/relationships/tags" Target="../tags/tag6.xml"/></Relationships>
</file>

<file path=ppt/slides/_rels/slide18.xml.rels><?xml version="1.0" encoding="UTF-8" standalone="yes"?>
<Relationships xmlns="http://schemas.openxmlformats.org/package/2006/relationships"><Relationship Id="rId3" Type="http://schemas.openxmlformats.org/officeDocument/2006/relationships/tags" Target="../tags/tag10.xml"/><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4.png"/><Relationship Id="rId10" Type="http://schemas.openxmlformats.org/officeDocument/2006/relationships/image" Target="../media/image38.png"/><Relationship Id="rId1" Type="http://schemas.openxmlformats.org/officeDocument/2006/relationships/tags" Target="../tags/tag8.xml"/><Relationship Id="rId2" Type="http://schemas.openxmlformats.org/officeDocument/2006/relationships/tags" Target="../tags/tag9.xml"/></Relationships>
</file>

<file path=ppt/slides/_rels/slide19.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 Type="http://schemas.openxmlformats.org/officeDocument/2006/relationships/tags" Target="../tags/tag11.xml"/><Relationship Id="rId2" Type="http://schemas.openxmlformats.org/officeDocument/2006/relationships/tags" Target="../tags/tag12.xml"/><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notesSlide" Target="../notesSlides/notesSlide11.xml"/><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tags" Target="../tags/tag19.xml"/><Relationship Id="rId4" Type="http://schemas.openxmlformats.org/officeDocument/2006/relationships/slideLayout" Target="../slideLayouts/slideLayout2.xml"/><Relationship Id="rId5" Type="http://schemas.openxmlformats.org/officeDocument/2006/relationships/notesSlide" Target="../notesSlides/notesSlide21.xml"/><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1" Type="http://schemas.openxmlformats.org/officeDocument/2006/relationships/tags" Target="../tags/tag17.xml"/><Relationship Id="rId2" Type="http://schemas.openxmlformats.org/officeDocument/2006/relationships/tags" Target="../tags/tag1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1" Type="http://schemas.openxmlformats.org/officeDocument/2006/relationships/tags" Target="../tags/tag20.x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2.png"/></Relationships>
</file>

<file path=ppt/slides/_rels/slide52.xml.rels><?xml version="1.0" encoding="UTF-8" standalone="yes"?>
<Relationships xmlns="http://schemas.openxmlformats.org/package/2006/relationships"><Relationship Id="rId9" Type="http://schemas.openxmlformats.org/officeDocument/2006/relationships/tags" Target="../tags/tag29.xml"/><Relationship Id="rId20" Type="http://schemas.openxmlformats.org/officeDocument/2006/relationships/image" Target="../media/image62.png"/><Relationship Id="rId21" Type="http://schemas.openxmlformats.org/officeDocument/2006/relationships/image" Target="../media/image63.png"/><Relationship Id="rId22" Type="http://schemas.openxmlformats.org/officeDocument/2006/relationships/image" Target="../media/image83.png"/><Relationship Id="rId23" Type="http://schemas.openxmlformats.org/officeDocument/2006/relationships/image" Target="../media/image65.png"/><Relationship Id="rId24" Type="http://schemas.openxmlformats.org/officeDocument/2006/relationships/image" Target="../media/image67.png"/><Relationship Id="rId25" Type="http://schemas.openxmlformats.org/officeDocument/2006/relationships/image" Target="../media/image66.png"/><Relationship Id="rId26" Type="http://schemas.openxmlformats.org/officeDocument/2006/relationships/image" Target="../media/image84.png"/><Relationship Id="rId27" Type="http://schemas.openxmlformats.org/officeDocument/2006/relationships/image" Target="../media/image68.png"/><Relationship Id="rId28" Type="http://schemas.openxmlformats.org/officeDocument/2006/relationships/image" Target="../media/image85.png"/><Relationship Id="rId29" Type="http://schemas.openxmlformats.org/officeDocument/2006/relationships/image" Target="../media/image86.png"/><Relationship Id="rId30" Type="http://schemas.openxmlformats.org/officeDocument/2006/relationships/image" Target="../media/image87.png"/><Relationship Id="rId10" Type="http://schemas.openxmlformats.org/officeDocument/2006/relationships/tags" Target="../tags/tag30.xml"/><Relationship Id="rId11" Type="http://schemas.openxmlformats.org/officeDocument/2006/relationships/tags" Target="../tags/tag31.xml"/><Relationship Id="rId12" Type="http://schemas.openxmlformats.org/officeDocument/2006/relationships/tags" Target="../tags/tag32.xml"/><Relationship Id="rId13" Type="http://schemas.openxmlformats.org/officeDocument/2006/relationships/tags" Target="../tags/tag33.xml"/><Relationship Id="rId14" Type="http://schemas.openxmlformats.org/officeDocument/2006/relationships/tags" Target="../tags/tag34.xml"/><Relationship Id="rId15" Type="http://schemas.openxmlformats.org/officeDocument/2006/relationships/tags" Target="../tags/tag35.xml"/><Relationship Id="rId16" Type="http://schemas.openxmlformats.org/officeDocument/2006/relationships/slideLayout" Target="../slideLayouts/slideLayout2.xml"/><Relationship Id="rId17" Type="http://schemas.openxmlformats.org/officeDocument/2006/relationships/notesSlide" Target="../notesSlides/notesSlide39.xml"/><Relationship Id="rId18" Type="http://schemas.openxmlformats.org/officeDocument/2006/relationships/image" Target="../media/image60.png"/><Relationship Id="rId19" Type="http://schemas.openxmlformats.org/officeDocument/2006/relationships/image" Target="../media/image61.png"/><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tags" Target="../tags/tag26.xml"/><Relationship Id="rId7" Type="http://schemas.openxmlformats.org/officeDocument/2006/relationships/tags" Target="../tags/tag27.xml"/><Relationship Id="rId8" Type="http://schemas.openxmlformats.org/officeDocument/2006/relationships/tags" Target="../tags/tag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image" Target="../media/image89.png"/><Relationship Id="rId1" Type="http://schemas.openxmlformats.org/officeDocument/2006/relationships/tags" Target="../tags/tag36.xml"/><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6.png"/><Relationship Id="rId14" Type="http://schemas.openxmlformats.org/officeDocument/2006/relationships/image" Target="../media/image97.png"/><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slideLayout" Target="../slideLayouts/slideLayout2.xml"/><Relationship Id="rId6" Type="http://schemas.openxmlformats.org/officeDocument/2006/relationships/notesSlide" Target="../notesSlides/notesSlide42.xml"/><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s>
</file>

<file path=ppt/slides/_rels/slide56.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6.png"/><Relationship Id="rId14" Type="http://schemas.openxmlformats.org/officeDocument/2006/relationships/image" Target="../media/image97.png"/><Relationship Id="rId1" Type="http://schemas.openxmlformats.org/officeDocument/2006/relationships/tags" Target="../tags/tag41.xml"/><Relationship Id="rId2" Type="http://schemas.openxmlformats.org/officeDocument/2006/relationships/tags" Target="../tags/tag42.xml"/><Relationship Id="rId3" Type="http://schemas.openxmlformats.org/officeDocument/2006/relationships/tags" Target="../tags/tag43.xml"/><Relationship Id="rId4" Type="http://schemas.openxmlformats.org/officeDocument/2006/relationships/tags" Target="../tags/tag44.xml"/><Relationship Id="rId5" Type="http://schemas.openxmlformats.org/officeDocument/2006/relationships/slideLayout" Target="../slideLayouts/slideLayout2.xml"/><Relationship Id="rId6" Type="http://schemas.openxmlformats.org/officeDocument/2006/relationships/notesSlide" Target="../notesSlides/notesSlide43.xml"/><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4.xml"/><Relationship Id="rId5" Type="http://schemas.openxmlformats.org/officeDocument/2006/relationships/image" Target="../media/image98.png"/><Relationship Id="rId6" Type="http://schemas.openxmlformats.org/officeDocument/2006/relationships/image" Target="../media/image99.png"/><Relationship Id="rId1" Type="http://schemas.openxmlformats.org/officeDocument/2006/relationships/tags" Target="../tags/tag45.xml"/><Relationship Id="rId2" Type="http://schemas.openxmlformats.org/officeDocument/2006/relationships/tags" Target="../tags/tag4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5.xml"/><Relationship Id="rId6" Type="http://schemas.openxmlformats.org/officeDocument/2006/relationships/image" Target="../media/image13.jpe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tags" Target="../tags/tag2.xml"/><Relationship Id="rId2"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image" Target="../media/image17.wmf"/><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dirty="0" smtClean="0"/>
              <a:t>Announcements</a:t>
            </a:r>
          </a:p>
        </p:txBody>
      </p:sp>
      <p:sp>
        <p:nvSpPr>
          <p:cNvPr id="6147" name="Rectangle 3"/>
          <p:cNvSpPr>
            <a:spLocks noGrp="1" noChangeArrowheads="1"/>
          </p:cNvSpPr>
          <p:nvPr>
            <p:ph idx="1"/>
          </p:nvPr>
        </p:nvSpPr>
        <p:spPr>
          <a:xfrm>
            <a:off x="2286000" y="1295400"/>
            <a:ext cx="8077200" cy="5334000"/>
          </a:xfrm>
        </p:spPr>
        <p:txBody>
          <a:bodyPr/>
          <a:lstStyle/>
          <a:p>
            <a:pPr lvl="6"/>
            <a:endParaRPr lang="en-US" sz="500" dirty="0" smtClean="0">
              <a:latin typeface="Calibri"/>
              <a:cs typeface="Calibri"/>
            </a:endParaRPr>
          </a:p>
          <a:p>
            <a:pPr lvl="4"/>
            <a:endParaRPr lang="en-US" sz="500" dirty="0" smtClean="0">
              <a:latin typeface="Calibri"/>
              <a:cs typeface="Calibri"/>
            </a:endParaRPr>
          </a:p>
          <a:p>
            <a:r>
              <a:rPr lang="en-US" sz="2400" dirty="0" smtClean="0">
                <a:latin typeface="Calibri"/>
                <a:cs typeface="Calibri"/>
              </a:rPr>
              <a:t>Midterm 1 is on Tuesday </a:t>
            </a:r>
          </a:p>
          <a:p>
            <a:r>
              <a:rPr lang="en-US" altLang="en-US" sz="2400" dirty="0" smtClean="0"/>
              <a:t>Topics </a:t>
            </a:r>
            <a:r>
              <a:rPr lang="en-US" altLang="en-US" sz="2400" dirty="0"/>
              <a:t>covered:  Python Knowledge, Uninformed Search, Informed Search, Constraint Satisfaction Problems, Adversarial Search.</a:t>
            </a:r>
          </a:p>
          <a:p>
            <a:r>
              <a:rPr lang="en-US" altLang="en-US" sz="2400" dirty="0" smtClean="0"/>
              <a:t>Read </a:t>
            </a:r>
            <a:r>
              <a:rPr lang="en-US" altLang="en-US" sz="2400" dirty="0"/>
              <a:t>AIMA </a:t>
            </a:r>
            <a:r>
              <a:rPr lang="nb-NO" sz="2400" dirty="0"/>
              <a:t>Chapters </a:t>
            </a:r>
            <a:r>
              <a:rPr lang="en-US" sz="2400" dirty="0"/>
              <a:t>2.1 and 2.2</a:t>
            </a:r>
            <a:r>
              <a:rPr lang="nb-NO" sz="2400" dirty="0"/>
              <a:t>, </a:t>
            </a:r>
            <a:r>
              <a:rPr lang="en-US" sz="2400" dirty="0" smtClean="0"/>
              <a:t>3.1-3.6</a:t>
            </a:r>
            <a:r>
              <a:rPr lang="nb-NO" sz="2400" dirty="0" smtClean="0"/>
              <a:t>, </a:t>
            </a:r>
            <a:r>
              <a:rPr lang="nb-NO" sz="2400" dirty="0"/>
              <a:t>5.2-5.5, 6.1-6.5, and 16.1-16.3</a:t>
            </a:r>
            <a:r>
              <a:rPr lang="nb-NO" sz="2400" dirty="0" smtClean="0"/>
              <a:t>.</a:t>
            </a:r>
            <a:endParaRPr lang="nb-NO" sz="2400" dirty="0"/>
          </a:p>
          <a:p>
            <a:r>
              <a:rPr lang="nb-NO" sz="2400" dirty="0"/>
              <a:t>The </a:t>
            </a:r>
            <a:r>
              <a:rPr lang="nb-NO" sz="2400" dirty="0" err="1" smtClean="0"/>
              <a:t>midterm</a:t>
            </a:r>
            <a:r>
              <a:rPr lang="nb-NO" sz="2400" dirty="0" smtClean="0"/>
              <a:t> </a:t>
            </a:r>
            <a:r>
              <a:rPr lang="nb-NO" sz="2400" dirty="0"/>
              <a:t>is a </a:t>
            </a:r>
            <a:r>
              <a:rPr lang="nb-NO" sz="2400" dirty="0" err="1"/>
              <a:t>closed</a:t>
            </a:r>
            <a:r>
              <a:rPr lang="nb-NO" sz="2400" dirty="0"/>
              <a:t> book </a:t>
            </a:r>
            <a:r>
              <a:rPr lang="nb-NO" sz="2400" dirty="0" err="1"/>
              <a:t>exam</a:t>
            </a:r>
            <a:r>
              <a:rPr lang="nb-NO" sz="2400" dirty="0"/>
              <a:t>.  No notes.  No </a:t>
            </a:r>
            <a:r>
              <a:rPr lang="nb-NO" sz="2400" dirty="0" err="1"/>
              <a:t>devices</a:t>
            </a:r>
            <a:r>
              <a:rPr lang="nb-NO" sz="2400" dirty="0" smtClean="0"/>
              <a:t>.</a:t>
            </a:r>
          </a:p>
          <a:p>
            <a:r>
              <a:rPr lang="nb-NO" sz="2400" dirty="0" err="1" smtClean="0"/>
              <a:t>There</a:t>
            </a:r>
            <a:r>
              <a:rPr lang="nb-NO" sz="2400" dirty="0" smtClean="0"/>
              <a:t> is a </a:t>
            </a:r>
            <a:r>
              <a:rPr lang="nb-NO" sz="2400" dirty="0" err="1" smtClean="0"/>
              <a:t>practice</a:t>
            </a:r>
            <a:r>
              <a:rPr lang="nb-NO" sz="2400" dirty="0" smtClean="0"/>
              <a:t> </a:t>
            </a:r>
            <a:r>
              <a:rPr lang="nb-NO" sz="2400" dirty="0" err="1" smtClean="0"/>
              <a:t>exam</a:t>
            </a:r>
            <a:r>
              <a:rPr lang="nb-NO" sz="2400" dirty="0" smtClean="0"/>
              <a:t> </a:t>
            </a:r>
            <a:r>
              <a:rPr lang="nb-NO" sz="2400" dirty="0" err="1" smtClean="0"/>
              <a:t>on</a:t>
            </a:r>
            <a:r>
              <a:rPr lang="nb-NO" sz="2400" dirty="0" smtClean="0"/>
              <a:t> </a:t>
            </a:r>
            <a:r>
              <a:rPr lang="nb-NO" sz="2400" dirty="0" err="1" smtClean="0"/>
              <a:t>the</a:t>
            </a:r>
            <a:r>
              <a:rPr lang="nb-NO" sz="2400" dirty="0" smtClean="0"/>
              <a:t> </a:t>
            </a:r>
            <a:r>
              <a:rPr lang="nb-NO" sz="2400" dirty="0" err="1" smtClean="0"/>
              <a:t>course</a:t>
            </a:r>
            <a:r>
              <a:rPr lang="nb-NO" sz="2400" dirty="0" smtClean="0"/>
              <a:t> web </a:t>
            </a:r>
            <a:r>
              <a:rPr lang="nb-NO" sz="2400" dirty="0" err="1" smtClean="0"/>
              <a:t>site</a:t>
            </a:r>
            <a:endParaRPr lang="nb-NO" sz="2400" dirty="0"/>
          </a:p>
          <a:p>
            <a:endParaRPr lang="nb-NO" sz="2400" dirty="0"/>
          </a:p>
          <a:p>
            <a:pPr eaLnBrk="1" hangingPunct="1"/>
            <a:endParaRPr lang="en-US" sz="2400" dirty="0" smtClean="0">
              <a:latin typeface="Calibri"/>
              <a:cs typeface="Calibri"/>
            </a:endParaRPr>
          </a:p>
          <a:p>
            <a:pPr eaLnBrk="1" hangingPunct="1"/>
            <a:endParaRPr lang="en-US" sz="1600" dirty="0">
              <a:solidFill>
                <a:srgbClr val="FF0000"/>
              </a:solidFill>
              <a:latin typeface="Calibri"/>
              <a:cs typeface="Calibri"/>
            </a:endParaRPr>
          </a:p>
          <a:p>
            <a:endParaRPr lang="en-US" dirty="0" smtClean="0">
              <a:latin typeface="Calibri"/>
              <a:cs typeface="Calibri"/>
            </a:endParaRPr>
          </a:p>
        </p:txBody>
      </p:sp>
    </p:spTree>
    <p:extLst>
      <p:ext uri="{BB962C8B-B14F-4D97-AF65-F5344CB8AC3E}">
        <p14:creationId xmlns:p14="http://schemas.microsoft.com/office/powerpoint/2010/main" val="29708265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r>
              <a:rPr lang="en-US" smtClean="0">
                <a:ea typeface="ＭＳ Ｐゴシック" pitchFamily="34" charset="-128"/>
                <a:sym typeface="Symbol" pitchFamily="18" charset="2"/>
              </a:rPr>
              <a:t>Optimal Policies</a:t>
            </a:r>
          </a:p>
        </p:txBody>
      </p:sp>
      <p:pic>
        <p:nvPicPr>
          <p:cNvPr id="1723396" name="Picture 4"/>
          <p:cNvPicPr>
            <a:picLocks noChangeAspect="1" noChangeArrowheads="1"/>
          </p:cNvPicPr>
          <p:nvPr/>
        </p:nvPicPr>
        <p:blipFill>
          <a:blip r:embed="rId3" cstate="print"/>
          <a:srcRect r="1050"/>
          <a:stretch>
            <a:fillRect/>
          </a:stretch>
        </p:blipFill>
        <p:spPr bwMode="auto">
          <a:xfrm>
            <a:off x="7239000" y="1360487"/>
            <a:ext cx="2766237" cy="2100262"/>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2209800" y="1360487"/>
            <a:ext cx="2795588" cy="2109787"/>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srcRect r="1141"/>
          <a:stretch>
            <a:fillRect/>
          </a:stretch>
        </p:blipFill>
        <p:spPr bwMode="auto">
          <a:xfrm>
            <a:off x="2233613" y="4165599"/>
            <a:ext cx="2763689" cy="2090738"/>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srcRect r="1521"/>
          <a:stretch>
            <a:fillRect/>
          </a:stretch>
        </p:blipFill>
        <p:spPr bwMode="auto">
          <a:xfrm>
            <a:off x="7262813" y="4165599"/>
            <a:ext cx="2753057" cy="2100263"/>
          </a:xfrm>
          <a:prstGeom prst="rect">
            <a:avLst/>
          </a:prstGeom>
          <a:noFill/>
          <a:ln w="9525">
            <a:noFill/>
            <a:miter lim="800000"/>
            <a:headEnd/>
            <a:tailEnd/>
          </a:ln>
        </p:spPr>
      </p:pic>
      <p:sp>
        <p:nvSpPr>
          <p:cNvPr id="1723400" name="Text Box 8"/>
          <p:cNvSpPr txBox="1">
            <a:spLocks noChangeArrowheads="1"/>
          </p:cNvSpPr>
          <p:nvPr/>
        </p:nvSpPr>
        <p:spPr bwMode="auto">
          <a:xfrm>
            <a:off x="8024813" y="6313487"/>
            <a:ext cx="12954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-2.0</a:t>
            </a:r>
          </a:p>
        </p:txBody>
      </p:sp>
      <p:sp>
        <p:nvSpPr>
          <p:cNvPr id="1723401" name="Text Box 9"/>
          <p:cNvSpPr txBox="1">
            <a:spLocks noChangeArrowheads="1"/>
          </p:cNvSpPr>
          <p:nvPr/>
        </p:nvSpPr>
        <p:spPr bwMode="auto">
          <a:xfrm>
            <a:off x="3048000" y="6299199"/>
            <a:ext cx="1347788"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R(s) = -0.4</a:t>
            </a:r>
          </a:p>
        </p:txBody>
      </p:sp>
      <p:sp>
        <p:nvSpPr>
          <p:cNvPr id="1723402" name="Text Box 10"/>
          <p:cNvSpPr txBox="1">
            <a:spLocks noChangeArrowheads="1"/>
          </p:cNvSpPr>
          <p:nvPr/>
        </p:nvSpPr>
        <p:spPr bwMode="auto">
          <a:xfrm>
            <a:off x="7977188" y="3494087"/>
            <a:ext cx="16764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-0.03</a:t>
            </a:r>
          </a:p>
        </p:txBody>
      </p:sp>
      <p:sp>
        <p:nvSpPr>
          <p:cNvPr id="28682" name="Text Box 11"/>
          <p:cNvSpPr txBox="1">
            <a:spLocks noChangeArrowheads="1"/>
          </p:cNvSpPr>
          <p:nvPr/>
        </p:nvSpPr>
        <p:spPr bwMode="auto">
          <a:xfrm>
            <a:off x="2947988" y="3494087"/>
            <a:ext cx="14478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-0.01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33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234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233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234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33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23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3400" grpId="0"/>
      <p:bldP spid="1723401" grpId="0"/>
      <p:bldP spid="172340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Racing</a:t>
            </a:r>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86681" y="1353401"/>
            <a:ext cx="9418638" cy="5047399"/>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Racing</a:t>
            </a:r>
            <a:endParaRPr lang="en-US">
              <a:latin typeface="Calibri"/>
              <a:cs typeface="Calibri"/>
            </a:endParaRPr>
          </a:p>
        </p:txBody>
      </p:sp>
      <p:sp>
        <p:nvSpPr>
          <p:cNvPr id="3" name="Content Placeholder 2"/>
          <p:cNvSpPr>
            <a:spLocks noGrp="1"/>
          </p:cNvSpPr>
          <p:nvPr>
            <p:ph idx="1"/>
          </p:nvPr>
        </p:nvSpPr>
        <p:spPr>
          <a:xfrm>
            <a:off x="228600" y="1295400"/>
            <a:ext cx="11379200" cy="4729164"/>
          </a:xfrm>
        </p:spPr>
        <p:txBody>
          <a:bodyPr/>
          <a:lstStyle/>
          <a:p>
            <a:pPr>
              <a:buClrTx/>
            </a:pPr>
            <a:r>
              <a:rPr lang="en-US" sz="2000" smtClean="0">
                <a:solidFill>
                  <a:schemeClr val="tx1"/>
                </a:solidFill>
                <a:latin typeface="Calibri"/>
                <a:cs typeface="Calibri"/>
              </a:rPr>
              <a:t>A robot car wants to travel far, quickly</a:t>
            </a:r>
          </a:p>
          <a:p>
            <a:pPr>
              <a:buClrTx/>
            </a:pPr>
            <a:r>
              <a:rPr lang="en-US" sz="2000" smtClean="0">
                <a:solidFill>
                  <a:schemeClr val="tx1"/>
                </a:solidFill>
                <a:latin typeface="Calibri"/>
                <a:cs typeface="Calibri"/>
              </a:rPr>
              <a:t>Three states: </a:t>
            </a:r>
            <a:r>
              <a:rPr lang="en-US" sz="2000" smtClean="0">
                <a:solidFill>
                  <a:srgbClr val="00B0F0"/>
                </a:solidFill>
                <a:latin typeface="Calibri"/>
                <a:cs typeface="Calibri"/>
              </a:rPr>
              <a:t>Cool</a:t>
            </a:r>
            <a:r>
              <a:rPr lang="en-US" sz="2000" smtClean="0">
                <a:solidFill>
                  <a:schemeClr val="tx1"/>
                </a:solidFill>
                <a:latin typeface="Calibri"/>
                <a:cs typeface="Calibri"/>
              </a:rPr>
              <a:t>, </a:t>
            </a:r>
            <a:r>
              <a:rPr lang="en-US" sz="2000" smtClean="0">
                <a:solidFill>
                  <a:srgbClr val="7F2727"/>
                </a:solidFill>
                <a:latin typeface="Calibri"/>
                <a:cs typeface="Calibri"/>
              </a:rPr>
              <a:t>Warm</a:t>
            </a:r>
            <a:r>
              <a:rPr lang="en-US" sz="2000" smtClean="0">
                <a:solidFill>
                  <a:schemeClr val="tx1"/>
                </a:solidFill>
                <a:latin typeface="Calibri"/>
                <a:cs typeface="Calibri"/>
              </a:rPr>
              <a:t>, Overheated</a:t>
            </a:r>
          </a:p>
          <a:p>
            <a:pPr>
              <a:buClrTx/>
            </a:pPr>
            <a:r>
              <a:rPr lang="en-US" sz="2000" smtClean="0">
                <a:solidFill>
                  <a:schemeClr val="tx1"/>
                </a:solidFill>
                <a:latin typeface="Calibri"/>
                <a:cs typeface="Calibri"/>
              </a:rPr>
              <a:t>Two actions: </a:t>
            </a:r>
            <a:r>
              <a:rPr lang="en-US" sz="2000" i="1" smtClean="0">
                <a:latin typeface="Calibri"/>
                <a:cs typeface="Calibri"/>
              </a:rPr>
              <a:t>Slow</a:t>
            </a:r>
            <a:r>
              <a:rPr lang="en-US" sz="2000" smtClean="0">
                <a:solidFill>
                  <a:schemeClr val="tx1"/>
                </a:solidFill>
                <a:latin typeface="Calibri"/>
                <a:cs typeface="Calibri"/>
              </a:rPr>
              <a:t>, </a:t>
            </a:r>
            <a:r>
              <a:rPr lang="en-US" sz="2000" i="1" smtClean="0">
                <a:solidFill>
                  <a:srgbClr val="C00000"/>
                </a:solidFill>
                <a:latin typeface="Calibri"/>
                <a:cs typeface="Calibri"/>
              </a:rPr>
              <a:t>Fast</a:t>
            </a:r>
            <a:endParaRPr lang="en-US" sz="2000" i="1" smtClean="0">
              <a:solidFill>
                <a:srgbClr val="0000FF"/>
              </a:solidFill>
              <a:latin typeface="Calibri"/>
              <a:cs typeface="Calibri"/>
            </a:endParaRPr>
          </a:p>
          <a:p>
            <a:pPr>
              <a:buClrTx/>
            </a:pPr>
            <a:r>
              <a:rPr lang="en-US" sz="2000" smtClean="0">
                <a:solidFill>
                  <a:schemeClr val="tx1"/>
                </a:solidFill>
                <a:latin typeface="Calibri"/>
                <a:cs typeface="Calibri"/>
              </a:rPr>
              <a:t>Going faster gets double reward</a:t>
            </a:r>
          </a:p>
          <a:p>
            <a:endParaRPr lang="en-US" sz="2000">
              <a:latin typeface="Calibri"/>
              <a:cs typeface="Calibri"/>
            </a:endParaRPr>
          </a:p>
        </p:txBody>
      </p:sp>
      <p:grpSp>
        <p:nvGrpSpPr>
          <p:cNvPr id="4" name="Group 3"/>
          <p:cNvGrpSpPr/>
          <p:nvPr/>
        </p:nvGrpSpPr>
        <p:grpSpPr>
          <a:xfrm>
            <a:off x="838200" y="2286000"/>
            <a:ext cx="11044696" cy="3962400"/>
            <a:chOff x="838200" y="2286000"/>
            <a:chExt cx="11044696" cy="396240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3518" y="3950732"/>
              <a:ext cx="2433764" cy="1600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6913" y="2731532"/>
              <a:ext cx="2660373" cy="1676400"/>
            </a:xfrm>
            <a:prstGeom prst="rect">
              <a:avLst/>
            </a:prstGeom>
            <a:noFill/>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00704" y="3798332"/>
              <a:ext cx="2582192" cy="1828800"/>
            </a:xfrm>
            <a:prstGeom prst="rect">
              <a:avLst/>
            </a:prstGeom>
            <a:noFill/>
          </p:spPr>
        </p:pic>
        <p:sp>
          <p:nvSpPr>
            <p:cNvPr id="8" name="TextBox 7"/>
            <p:cNvSpPr txBox="1"/>
            <p:nvPr/>
          </p:nvSpPr>
          <p:spPr>
            <a:xfrm>
              <a:off x="2057400" y="5341442"/>
              <a:ext cx="2286000" cy="400110"/>
            </a:xfrm>
            <a:prstGeom prst="rect">
              <a:avLst/>
            </a:prstGeom>
            <a:noFill/>
          </p:spPr>
          <p:txBody>
            <a:bodyPr wrap="square" rtlCol="0">
              <a:spAutoFit/>
            </a:bodyPr>
            <a:lstStyle/>
            <a:p>
              <a:pPr algn="ctr"/>
              <a:r>
                <a:rPr lang="en-US" sz="2000" smtClean="0">
                  <a:solidFill>
                    <a:srgbClr val="00B0F0"/>
                  </a:solidFill>
                  <a:latin typeface="Calibri"/>
                  <a:cs typeface="Calibri"/>
                </a:rPr>
                <a:t>Cool</a:t>
              </a:r>
              <a:endParaRPr lang="en-US" sz="2000">
                <a:solidFill>
                  <a:srgbClr val="00B0F0"/>
                </a:solidFill>
                <a:latin typeface="Calibri"/>
                <a:cs typeface="Calibri"/>
              </a:endParaRPr>
            </a:p>
          </p:txBody>
        </p:sp>
        <p:sp>
          <p:nvSpPr>
            <p:cNvPr id="9" name="TextBox 8"/>
            <p:cNvSpPr txBox="1"/>
            <p:nvPr/>
          </p:nvSpPr>
          <p:spPr>
            <a:xfrm>
              <a:off x="5943600" y="4160222"/>
              <a:ext cx="2286000" cy="400110"/>
            </a:xfrm>
            <a:prstGeom prst="rect">
              <a:avLst/>
            </a:prstGeom>
            <a:noFill/>
          </p:spPr>
          <p:txBody>
            <a:bodyPr wrap="square" rtlCol="0">
              <a:spAutoFit/>
            </a:bodyPr>
            <a:lstStyle/>
            <a:p>
              <a:pPr algn="ctr"/>
              <a:r>
                <a:rPr lang="en-US" sz="2000" smtClean="0">
                  <a:solidFill>
                    <a:srgbClr val="7F2727"/>
                  </a:solidFill>
                  <a:latin typeface="Calibri"/>
                  <a:cs typeface="Calibri"/>
                </a:rPr>
                <a:t>Warm</a:t>
              </a:r>
              <a:endParaRPr lang="en-US" sz="2000">
                <a:solidFill>
                  <a:srgbClr val="7F2727"/>
                </a:solidFill>
                <a:latin typeface="Calibri"/>
                <a:cs typeface="Calibri"/>
              </a:endParaRPr>
            </a:p>
          </p:txBody>
        </p:sp>
        <p:sp>
          <p:nvSpPr>
            <p:cNvPr id="10" name="TextBox 9"/>
            <p:cNvSpPr txBox="1"/>
            <p:nvPr/>
          </p:nvSpPr>
          <p:spPr>
            <a:xfrm>
              <a:off x="9296400" y="5455622"/>
              <a:ext cx="2286000" cy="400110"/>
            </a:xfrm>
            <a:prstGeom prst="rect">
              <a:avLst/>
            </a:prstGeom>
            <a:noFill/>
          </p:spPr>
          <p:txBody>
            <a:bodyPr wrap="square" rtlCol="0">
              <a:spAutoFit/>
            </a:bodyPr>
            <a:lstStyle/>
            <a:p>
              <a:pPr algn="ctr"/>
              <a:r>
                <a:rPr lang="en-US" sz="2000" smtClean="0">
                  <a:latin typeface="Calibri"/>
                  <a:cs typeface="Calibri"/>
                </a:rPr>
                <a:t>Overheated</a:t>
              </a:r>
              <a:endParaRPr lang="en-US" sz="2000">
                <a:latin typeface="Calibri"/>
                <a:cs typeface="Calibri"/>
              </a:endParaRPr>
            </a:p>
          </p:txBody>
        </p:sp>
        <p:cxnSp>
          <p:nvCxnSpPr>
            <p:cNvPr id="13" name="Curved Connector 12"/>
            <p:cNvCxnSpPr>
              <a:stCxn id="14338" idx="3"/>
              <a:endCxn id="8" idx="2"/>
            </p:cNvCxnSpPr>
            <p:nvPr/>
          </p:nvCxnSpPr>
          <p:spPr>
            <a:xfrm flipH="1">
              <a:off x="3200400" y="4750832"/>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2"/>
            <p:cNvCxnSpPr>
              <a:stCxn id="14338" idx="3"/>
              <a:endCxn id="9" idx="2"/>
            </p:cNvCxnSpPr>
            <p:nvPr/>
          </p:nvCxnSpPr>
          <p:spPr>
            <a:xfrm flipV="1">
              <a:off x="4419600" y="4560332"/>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24400" y="4788932"/>
              <a:ext cx="914400" cy="381000"/>
            </a:xfrm>
            <a:prstGeom prst="rect">
              <a:avLst/>
            </a:prstGeom>
            <a:noFill/>
          </p:spPr>
          <p:txBody>
            <a:bodyPr wrap="square" rtlCol="0">
              <a:spAutoFit/>
            </a:bodyPr>
            <a:lstStyle/>
            <a:p>
              <a:r>
                <a:rPr lang="en-US" i="1" smtClean="0">
                  <a:solidFill>
                    <a:srgbClr val="C00000"/>
                  </a:solidFill>
                  <a:latin typeface="Calibri"/>
                  <a:cs typeface="Calibri"/>
                </a:rPr>
                <a:t>Fast</a:t>
              </a:r>
              <a:endParaRPr lang="en-US" i="1">
                <a:solidFill>
                  <a:srgbClr val="C00000"/>
                </a:solidFill>
                <a:latin typeface="Calibri"/>
                <a:cs typeface="Calibri"/>
              </a:endParaRPr>
            </a:p>
          </p:txBody>
        </p:sp>
        <p:cxnSp>
          <p:nvCxnSpPr>
            <p:cNvPr id="19" name="Curved Connector 12"/>
            <p:cNvCxnSpPr>
              <a:stCxn id="6" idx="0"/>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144000" y="2731532"/>
              <a:ext cx="914400" cy="381000"/>
            </a:xfrm>
            <a:prstGeom prst="rect">
              <a:avLst/>
            </a:prstGeom>
            <a:noFill/>
          </p:spPr>
          <p:txBody>
            <a:bodyPr wrap="square" rtlCol="0">
              <a:spAutoFit/>
            </a:bodyPr>
            <a:lstStyle/>
            <a:p>
              <a:r>
                <a:rPr lang="en-US" i="1" smtClean="0">
                  <a:solidFill>
                    <a:srgbClr val="C00000"/>
                  </a:solidFill>
                  <a:latin typeface="Calibri"/>
                  <a:cs typeface="Calibri"/>
                </a:rPr>
                <a:t>Fast</a:t>
              </a:r>
              <a:endParaRPr lang="en-US" i="1">
                <a:solidFill>
                  <a:srgbClr val="C00000"/>
                </a:solidFill>
                <a:latin typeface="Calibri"/>
                <a:cs typeface="Calibri"/>
              </a:endParaRPr>
            </a:p>
          </p:txBody>
        </p:sp>
        <p:cxnSp>
          <p:nvCxnSpPr>
            <p:cNvPr id="23" name="Curved Connector 12"/>
            <p:cNvCxnSpPr>
              <a:stCxn id="14338" idx="1"/>
            </p:cNvCxnSpPr>
            <p:nvPr/>
          </p:nvCxnSpPr>
          <p:spPr>
            <a:xfrm rot="10800000" flipH="1" flipV="1">
              <a:off x="1981200" y="4750832"/>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p:cNvCxnSpPr>
              <a:stCxn id="6" idx="1"/>
              <a:endCxn id="14338" idx="0"/>
            </p:cNvCxnSpPr>
            <p:nvPr/>
          </p:nvCxnSpPr>
          <p:spPr>
            <a:xfrm rot="10800000" flipV="1">
              <a:off x="3200400" y="3569732"/>
              <a:ext cx="2743200" cy="381000"/>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600" y="4331732"/>
              <a:ext cx="914400" cy="381000"/>
            </a:xfrm>
            <a:prstGeom prst="rect">
              <a:avLst/>
            </a:prstGeom>
            <a:noFill/>
          </p:spPr>
          <p:txBody>
            <a:bodyPr wrap="square" rtlCol="0">
              <a:spAutoFit/>
            </a:bodyPr>
            <a:lstStyle/>
            <a:p>
              <a:r>
                <a:rPr lang="en-US" i="1" smtClean="0">
                  <a:solidFill>
                    <a:schemeClr val="accent6"/>
                  </a:solidFill>
                  <a:latin typeface="Calibri"/>
                  <a:cs typeface="Calibri"/>
                </a:rPr>
                <a:t>Slow</a:t>
              </a:r>
              <a:endParaRPr lang="en-US" i="1">
                <a:solidFill>
                  <a:schemeClr val="accent6"/>
                </a:solidFill>
                <a:latin typeface="Calibri"/>
                <a:cs typeface="Calibri"/>
              </a:endParaRPr>
            </a:p>
          </p:txBody>
        </p:sp>
        <p:sp>
          <p:nvSpPr>
            <p:cNvPr id="39" name="TextBox 38"/>
            <p:cNvSpPr txBox="1"/>
            <p:nvPr/>
          </p:nvSpPr>
          <p:spPr>
            <a:xfrm>
              <a:off x="4495800" y="3112532"/>
              <a:ext cx="914400" cy="381000"/>
            </a:xfrm>
            <a:prstGeom prst="rect">
              <a:avLst/>
            </a:prstGeom>
            <a:noFill/>
          </p:spPr>
          <p:txBody>
            <a:bodyPr wrap="square" rtlCol="0">
              <a:spAutoFit/>
            </a:bodyPr>
            <a:lstStyle/>
            <a:p>
              <a:r>
                <a:rPr lang="en-US" i="1" smtClean="0">
                  <a:solidFill>
                    <a:schemeClr val="accent6"/>
                  </a:solidFill>
                  <a:latin typeface="Calibri"/>
                  <a:cs typeface="Calibri"/>
                </a:rPr>
                <a:t>Slow</a:t>
              </a:r>
              <a:endParaRPr lang="en-US" i="1">
                <a:solidFill>
                  <a:schemeClr val="accent6"/>
                </a:solidFill>
                <a:latin typeface="Calibri"/>
                <a:cs typeface="Calibri"/>
              </a:endParaRPr>
            </a:p>
          </p:txBody>
        </p:sp>
        <p:cxnSp>
          <p:nvCxnSpPr>
            <p:cNvPr id="60" name="Curved Connector 12"/>
            <p:cNvCxnSpPr/>
            <p:nvPr/>
          </p:nvCxnSpPr>
          <p:spPr>
            <a:xfrm rot="-5400000" flipH="1" flipV="1">
              <a:off x="5962650" y="3398282"/>
              <a:ext cx="152400" cy="190500"/>
            </a:xfrm>
            <a:prstGeom prst="curvedConnector4">
              <a:avLst>
                <a:gd name="adj1" fmla="val -63521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72000" y="3645932"/>
              <a:ext cx="609600" cy="369332"/>
            </a:xfrm>
            <a:prstGeom prst="rect">
              <a:avLst/>
            </a:prstGeom>
            <a:noFill/>
          </p:spPr>
          <p:txBody>
            <a:bodyPr wrap="square" rtlCol="0">
              <a:spAutoFit/>
            </a:bodyPr>
            <a:lstStyle/>
            <a:p>
              <a:r>
                <a:rPr lang="en-US" smtClean="0">
                  <a:solidFill>
                    <a:schemeClr val="accent6"/>
                  </a:solidFill>
                  <a:latin typeface="Calibri"/>
                  <a:cs typeface="Calibri"/>
                </a:rPr>
                <a:t>0.5 </a:t>
              </a:r>
              <a:endParaRPr lang="en-US">
                <a:solidFill>
                  <a:schemeClr val="accent6"/>
                </a:solidFill>
                <a:latin typeface="Calibri"/>
                <a:cs typeface="Calibri"/>
              </a:endParaRPr>
            </a:p>
          </p:txBody>
        </p:sp>
        <p:sp>
          <p:nvSpPr>
            <p:cNvPr id="64" name="TextBox 63"/>
            <p:cNvSpPr txBox="1"/>
            <p:nvPr/>
          </p:nvSpPr>
          <p:spPr>
            <a:xfrm>
              <a:off x="4800600" y="2286000"/>
              <a:ext cx="609600" cy="369332"/>
            </a:xfrm>
            <a:prstGeom prst="rect">
              <a:avLst/>
            </a:prstGeom>
            <a:noFill/>
          </p:spPr>
          <p:txBody>
            <a:bodyPr wrap="square" rtlCol="0">
              <a:spAutoFit/>
            </a:bodyPr>
            <a:lstStyle/>
            <a:p>
              <a:r>
                <a:rPr lang="en-US" smtClean="0">
                  <a:solidFill>
                    <a:schemeClr val="accent6"/>
                  </a:solidFill>
                  <a:latin typeface="Calibri"/>
                  <a:cs typeface="Calibri"/>
                </a:rPr>
                <a:t>0.5 </a:t>
              </a:r>
              <a:endParaRPr lang="en-US">
                <a:solidFill>
                  <a:schemeClr val="accent6"/>
                </a:solidFill>
                <a:latin typeface="Calibri"/>
                <a:cs typeface="Calibri"/>
              </a:endParaRPr>
            </a:p>
          </p:txBody>
        </p:sp>
        <p:sp>
          <p:nvSpPr>
            <p:cNvPr id="65" name="TextBox 64"/>
            <p:cNvSpPr txBox="1"/>
            <p:nvPr/>
          </p:nvSpPr>
          <p:spPr>
            <a:xfrm>
              <a:off x="4724400" y="5334000"/>
              <a:ext cx="609600" cy="369332"/>
            </a:xfrm>
            <a:prstGeom prst="rect">
              <a:avLst/>
            </a:prstGeom>
            <a:noFill/>
          </p:spPr>
          <p:txBody>
            <a:bodyPr wrap="square" rtlCol="0">
              <a:spAutoFit/>
            </a:bodyPr>
            <a:lstStyle/>
            <a:p>
              <a:r>
                <a:rPr lang="en-US" smtClean="0">
                  <a:solidFill>
                    <a:srgbClr val="C00000"/>
                  </a:solidFill>
                  <a:latin typeface="Calibri"/>
                  <a:cs typeface="Calibri"/>
                </a:rPr>
                <a:t>0.5 </a:t>
              </a:r>
              <a:endParaRPr lang="en-US">
                <a:solidFill>
                  <a:srgbClr val="C00000"/>
                </a:solidFill>
                <a:latin typeface="Calibri"/>
                <a:cs typeface="Calibri"/>
              </a:endParaRPr>
            </a:p>
          </p:txBody>
        </p:sp>
        <p:sp>
          <p:nvSpPr>
            <p:cNvPr id="66" name="TextBox 65"/>
            <p:cNvSpPr txBox="1"/>
            <p:nvPr/>
          </p:nvSpPr>
          <p:spPr>
            <a:xfrm>
              <a:off x="5867400" y="4788932"/>
              <a:ext cx="609600" cy="369332"/>
            </a:xfrm>
            <a:prstGeom prst="rect">
              <a:avLst/>
            </a:prstGeom>
            <a:noFill/>
          </p:spPr>
          <p:txBody>
            <a:bodyPr wrap="square" rtlCol="0">
              <a:spAutoFit/>
            </a:bodyPr>
            <a:lstStyle/>
            <a:p>
              <a:r>
                <a:rPr lang="en-US" smtClean="0">
                  <a:solidFill>
                    <a:srgbClr val="C00000"/>
                  </a:solidFill>
                  <a:latin typeface="Calibri"/>
                  <a:cs typeface="Calibri"/>
                </a:rPr>
                <a:t>0.5 </a:t>
              </a:r>
              <a:endParaRPr lang="en-US">
                <a:solidFill>
                  <a:srgbClr val="C00000"/>
                </a:solidFill>
                <a:latin typeface="Calibri"/>
                <a:cs typeface="Calibri"/>
              </a:endParaRPr>
            </a:p>
          </p:txBody>
        </p:sp>
        <p:sp>
          <p:nvSpPr>
            <p:cNvPr id="67" name="TextBox 66"/>
            <p:cNvSpPr txBox="1"/>
            <p:nvPr/>
          </p:nvSpPr>
          <p:spPr>
            <a:xfrm>
              <a:off x="838200" y="5627132"/>
              <a:ext cx="609600" cy="369332"/>
            </a:xfrm>
            <a:prstGeom prst="rect">
              <a:avLst/>
            </a:prstGeom>
            <a:noFill/>
          </p:spPr>
          <p:txBody>
            <a:bodyPr wrap="square" rtlCol="0">
              <a:spAutoFit/>
            </a:bodyPr>
            <a:lstStyle/>
            <a:p>
              <a:r>
                <a:rPr lang="en-US" smtClean="0">
                  <a:solidFill>
                    <a:schemeClr val="accent6"/>
                  </a:solidFill>
                  <a:latin typeface="Calibri"/>
                  <a:cs typeface="Calibri"/>
                </a:rPr>
                <a:t>1.0 </a:t>
              </a:r>
              <a:endParaRPr lang="en-US">
                <a:solidFill>
                  <a:schemeClr val="accent6"/>
                </a:solidFill>
                <a:latin typeface="Calibri"/>
                <a:cs typeface="Calibri"/>
              </a:endParaRPr>
            </a:p>
          </p:txBody>
        </p:sp>
        <p:sp>
          <p:nvSpPr>
            <p:cNvPr id="68" name="TextBox 67"/>
            <p:cNvSpPr txBox="1"/>
            <p:nvPr/>
          </p:nvSpPr>
          <p:spPr>
            <a:xfrm>
              <a:off x="10210800" y="2579132"/>
              <a:ext cx="609600" cy="369332"/>
            </a:xfrm>
            <a:prstGeom prst="rect">
              <a:avLst/>
            </a:prstGeom>
            <a:noFill/>
          </p:spPr>
          <p:txBody>
            <a:bodyPr wrap="square" rtlCol="0">
              <a:spAutoFit/>
            </a:bodyPr>
            <a:lstStyle/>
            <a:p>
              <a:r>
                <a:rPr lang="en-US" smtClean="0">
                  <a:solidFill>
                    <a:srgbClr val="C00000"/>
                  </a:solidFill>
                  <a:latin typeface="Calibri"/>
                  <a:cs typeface="Calibri"/>
                </a:rPr>
                <a:t>1.0 </a:t>
              </a:r>
              <a:endParaRPr lang="en-US">
                <a:solidFill>
                  <a:srgbClr val="C00000"/>
                </a:solidFill>
                <a:latin typeface="Calibri"/>
                <a:cs typeface="Calibri"/>
              </a:endParaRPr>
            </a:p>
          </p:txBody>
        </p:sp>
        <p:sp>
          <p:nvSpPr>
            <p:cNvPr id="69" name="TextBox 68"/>
            <p:cNvSpPr txBox="1"/>
            <p:nvPr/>
          </p:nvSpPr>
          <p:spPr>
            <a:xfrm>
              <a:off x="1905000" y="5486400"/>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0" name="TextBox 69"/>
            <p:cNvSpPr txBox="1"/>
            <p:nvPr/>
          </p:nvSpPr>
          <p:spPr>
            <a:xfrm>
              <a:off x="3581400" y="3288268"/>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1" name="TextBox 70"/>
            <p:cNvSpPr txBox="1"/>
            <p:nvPr/>
          </p:nvSpPr>
          <p:spPr>
            <a:xfrm>
              <a:off x="5943600" y="2286000"/>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2" name="TextBox 71"/>
            <p:cNvSpPr txBox="1"/>
            <p:nvPr/>
          </p:nvSpPr>
          <p:spPr>
            <a:xfrm>
              <a:off x="4648200" y="5879068"/>
              <a:ext cx="609600" cy="369332"/>
            </a:xfrm>
            <a:prstGeom prst="rect">
              <a:avLst/>
            </a:prstGeom>
            <a:noFill/>
          </p:spPr>
          <p:txBody>
            <a:bodyPr wrap="square" rtlCol="0">
              <a:spAutoFit/>
            </a:bodyPr>
            <a:lstStyle/>
            <a:p>
              <a:r>
                <a:rPr lang="en-US" smtClean="0">
                  <a:solidFill>
                    <a:srgbClr val="00B050"/>
                  </a:solidFill>
                  <a:latin typeface="Calibri"/>
                  <a:cs typeface="Calibri"/>
                </a:rPr>
                <a:t>+2 </a:t>
              </a:r>
              <a:endParaRPr lang="en-US">
                <a:solidFill>
                  <a:srgbClr val="00B050"/>
                </a:solidFill>
                <a:latin typeface="Calibri"/>
                <a:cs typeface="Calibri"/>
              </a:endParaRPr>
            </a:p>
          </p:txBody>
        </p:sp>
        <p:sp>
          <p:nvSpPr>
            <p:cNvPr id="73" name="TextBox 72"/>
            <p:cNvSpPr txBox="1"/>
            <p:nvPr/>
          </p:nvSpPr>
          <p:spPr>
            <a:xfrm>
              <a:off x="6477000" y="4788415"/>
              <a:ext cx="609600" cy="369332"/>
            </a:xfrm>
            <a:prstGeom prst="rect">
              <a:avLst/>
            </a:prstGeom>
            <a:noFill/>
          </p:spPr>
          <p:txBody>
            <a:bodyPr wrap="square" rtlCol="0">
              <a:spAutoFit/>
            </a:bodyPr>
            <a:lstStyle/>
            <a:p>
              <a:r>
                <a:rPr lang="en-US" smtClean="0">
                  <a:solidFill>
                    <a:srgbClr val="00B050"/>
                  </a:solidFill>
                  <a:latin typeface="Calibri"/>
                  <a:cs typeface="Calibri"/>
                </a:rPr>
                <a:t>+2 </a:t>
              </a:r>
              <a:endParaRPr lang="en-US">
                <a:solidFill>
                  <a:srgbClr val="00B050"/>
                </a:solidFill>
                <a:latin typeface="Calibri"/>
                <a:cs typeface="Calibri"/>
              </a:endParaRPr>
            </a:p>
          </p:txBody>
        </p:sp>
        <p:sp>
          <p:nvSpPr>
            <p:cNvPr id="74" name="TextBox 73"/>
            <p:cNvSpPr txBox="1"/>
            <p:nvPr/>
          </p:nvSpPr>
          <p:spPr>
            <a:xfrm>
              <a:off x="10668000" y="3124200"/>
              <a:ext cx="609600" cy="369332"/>
            </a:xfrm>
            <a:prstGeom prst="rect">
              <a:avLst/>
            </a:prstGeom>
            <a:noFill/>
          </p:spPr>
          <p:txBody>
            <a:bodyPr wrap="square" rtlCol="0">
              <a:spAutoFit/>
            </a:bodyPr>
            <a:lstStyle/>
            <a:p>
              <a:r>
                <a:rPr lang="en-US" smtClean="0">
                  <a:solidFill>
                    <a:srgbClr val="00B050"/>
                  </a:solidFill>
                  <a:latin typeface="Calibri"/>
                  <a:cs typeface="Calibri"/>
                </a:rPr>
                <a:t>-10</a:t>
              </a:r>
              <a:endParaRPr lang="en-US">
                <a:solidFill>
                  <a:srgbClr val="00B050"/>
                </a:solidFill>
                <a:latin typeface="Calibri"/>
                <a:cs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1" grpId="0" animBg="1"/>
      <p:bldP spid="53" grpId="0" animBg="1"/>
      <p:bldP spid="65" grpId="0" animBg="1"/>
      <p:bldP spid="72" grpId="0" animBg="1"/>
      <p:bldP spid="7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smtClean="0">
                <a:latin typeface="Calibri"/>
                <a:ea typeface="ＭＳ Ｐゴシック" pitchFamily="34" charset="-128"/>
                <a:cs typeface="Calibri"/>
              </a:rPr>
              <a:t>MDP Search Trees</a:t>
            </a:r>
          </a:p>
        </p:txBody>
      </p:sp>
      <p:sp>
        <p:nvSpPr>
          <p:cNvPr id="35842" name="Rectangle 3"/>
          <p:cNvSpPr>
            <a:spLocks noGrp="1" noChangeArrowheads="1"/>
          </p:cNvSpPr>
          <p:nvPr>
            <p:ph idx="1"/>
          </p:nvPr>
        </p:nvSpPr>
        <p:spPr>
          <a:xfrm>
            <a:off x="457200" y="1265237"/>
            <a:ext cx="11201400" cy="4525963"/>
          </a:xfrm>
        </p:spPr>
        <p:txBody>
          <a:bodyPr/>
          <a:lstStyle/>
          <a:p>
            <a:r>
              <a:rPr lang="en-US" sz="2400" smtClean="0">
                <a:latin typeface="Calibri"/>
                <a:ea typeface="ＭＳ Ｐゴシック" pitchFamily="34" charset="-128"/>
                <a:cs typeface="Calibri"/>
              </a:rPr>
              <a:t>Each MDP state projects an </a:t>
            </a:r>
            <a:r>
              <a:rPr lang="en-US" sz="2400" err="1" smtClean="0">
                <a:latin typeface="Calibri"/>
                <a:ea typeface="ＭＳ Ｐゴシック" pitchFamily="34" charset="-128"/>
                <a:cs typeface="Calibri"/>
              </a:rPr>
              <a:t>expectimax</a:t>
            </a:r>
            <a:r>
              <a:rPr lang="en-US" sz="2400" smtClean="0">
                <a:latin typeface="Calibri"/>
                <a:ea typeface="ＭＳ Ｐゴシック" pitchFamily="34" charset="-128"/>
                <a:cs typeface="Calibri"/>
              </a:rPr>
              <a:t>-like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a:solidFill>
                  <a:schemeClr val="accent2"/>
                </a:solidFill>
                <a:latin typeface="Calibri"/>
                <a:cs typeface="Calibri"/>
              </a:rPr>
              <a:t>s</a:t>
            </a:r>
            <a:r>
              <a:rPr lang="ja-JP" altLang="en-US">
                <a:solidFill>
                  <a:schemeClr val="accent2"/>
                </a:solidFill>
                <a:latin typeface="Calibri"/>
                <a:cs typeface="Calibri"/>
              </a:rPr>
              <a:t>’</a:t>
            </a:r>
            <a:endParaRPr lang="en-US">
              <a:solidFill>
                <a:schemeClr val="accent2"/>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5486400" y="4167188"/>
            <a:ext cx="2133600" cy="404812"/>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p:sp>
        <p:nvSpPr>
          <p:cNvPr id="35854" name="Text Box 27"/>
          <p:cNvSpPr txBox="1">
            <a:spLocks noChangeArrowheads="1"/>
          </p:cNvSpPr>
          <p:nvPr/>
        </p:nvSpPr>
        <p:spPr bwMode="auto">
          <a:xfrm>
            <a:off x="7772400" y="3962400"/>
            <a:ext cx="2819400" cy="1192213"/>
          </a:xfrm>
          <a:prstGeom prst="rect">
            <a:avLst/>
          </a:prstGeom>
          <a:noFill/>
          <a:ln w="9525">
            <a:noFill/>
            <a:miter lim="800000"/>
            <a:headEnd/>
            <a:tailEnd/>
          </a:ln>
        </p:spPr>
        <p:txBody>
          <a:bodyPr>
            <a:spAutoFit/>
          </a:bodyPr>
          <a:lstStyle/>
          <a:p>
            <a:pPr>
              <a:spcBef>
                <a:spcPct val="50000"/>
              </a:spcBef>
            </a:pPr>
            <a:r>
              <a:rPr lang="en-US">
                <a:solidFill>
                  <a:srgbClr val="C00000"/>
                </a:solidFill>
                <a:latin typeface="Calibri"/>
                <a:cs typeface="Calibri"/>
              </a:rPr>
              <a:t>(</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 called a </a:t>
            </a:r>
            <a:r>
              <a:rPr lang="en-US" altLang="ja-JP" i="1">
                <a:solidFill>
                  <a:srgbClr val="C00000"/>
                </a:solidFill>
                <a:latin typeface="Calibri"/>
                <a:cs typeface="Calibri"/>
              </a:rPr>
              <a:t>transition</a:t>
            </a:r>
          </a:p>
          <a:p>
            <a:pPr>
              <a:spcBef>
                <a:spcPct val="50000"/>
              </a:spcBef>
            </a:pPr>
            <a:r>
              <a:rPr lang="en-US">
                <a:solidFill>
                  <a:srgbClr val="C00000"/>
                </a:solidFill>
                <a:latin typeface="Calibri"/>
                <a:cs typeface="Calibri"/>
              </a:rPr>
              <a:t>T(</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 = P(s</a:t>
            </a:r>
            <a:r>
              <a:rPr lang="ja-JP" altLang="en-US">
                <a:solidFill>
                  <a:srgbClr val="C00000"/>
                </a:solidFill>
                <a:latin typeface="Calibri"/>
                <a:cs typeface="Calibri"/>
              </a:rPr>
              <a:t>’</a:t>
            </a:r>
            <a:r>
              <a:rPr lang="en-US" altLang="ja-JP">
                <a:solidFill>
                  <a:srgbClr val="C00000"/>
                </a:solidFill>
                <a:latin typeface="Calibri"/>
                <a:cs typeface="Calibri"/>
              </a:rPr>
              <a:t>|</a:t>
            </a:r>
            <a:r>
              <a:rPr lang="en-US" altLang="ja-JP" err="1">
                <a:solidFill>
                  <a:srgbClr val="C00000"/>
                </a:solidFill>
                <a:latin typeface="Calibri"/>
                <a:cs typeface="Calibri"/>
              </a:rPr>
              <a:t>s,a</a:t>
            </a:r>
            <a:r>
              <a:rPr lang="en-US" altLang="ja-JP">
                <a:solidFill>
                  <a:srgbClr val="C00000"/>
                </a:solidFill>
                <a:latin typeface="Calibri"/>
                <a:cs typeface="Calibri"/>
              </a:rPr>
              <a:t>)</a:t>
            </a:r>
          </a:p>
          <a:p>
            <a:pPr>
              <a:spcBef>
                <a:spcPct val="50000"/>
              </a:spcBef>
            </a:pPr>
            <a:r>
              <a:rPr lang="en-US">
                <a:solidFill>
                  <a:srgbClr val="C00000"/>
                </a:solidFill>
                <a:latin typeface="Calibri"/>
                <a:cs typeface="Calibri"/>
              </a:rPr>
              <a:t>R(</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a:t>
            </a:r>
            <a:endParaRPr lang="en-US">
              <a:solidFill>
                <a:srgbClr val="C00000"/>
              </a:solidFill>
              <a:latin typeface="Calibri"/>
              <a:cs typeface="Calibri"/>
            </a:endParaRPr>
          </a:p>
        </p:txBody>
      </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6332538" y="2301875"/>
            <a:ext cx="2201862" cy="60325"/>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8610600" y="2100262"/>
            <a:ext cx="13716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 is a </a:t>
            </a:r>
            <a:r>
              <a:rPr lang="en-US" i="1">
                <a:solidFill>
                  <a:srgbClr val="0000FF"/>
                </a:solidFill>
                <a:latin typeface="Calibri"/>
                <a:cs typeface="Calibri"/>
              </a:rPr>
              <a:t>state</a:t>
            </a:r>
          </a:p>
        </p:txBody>
      </p:sp>
      <p:sp>
        <p:nvSpPr>
          <p:cNvPr id="35858" name="Freeform 31"/>
          <p:cNvSpPr>
            <a:spLocks/>
          </p:cNvSpPr>
          <p:nvPr/>
        </p:nvSpPr>
        <p:spPr bwMode="auto">
          <a:xfrm flipH="1">
            <a:off x="3048000" y="3733800"/>
            <a:ext cx="1676400" cy="7620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752600" y="3429000"/>
            <a:ext cx="1371600" cy="641350"/>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 is a </a:t>
            </a:r>
            <a:r>
              <a:rPr lang="en-US" i="1">
                <a:solidFill>
                  <a:srgbClr val="008000"/>
                </a:solidFill>
                <a:latin typeface="Calibri"/>
                <a:cs typeface="Calibri"/>
              </a:rPr>
              <a:t>q-state</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2743429"/>
            <a:ext cx="3017838" cy="2259698"/>
          </a:xfrm>
          <a:prstGeom prst="rect">
            <a:avLst/>
          </a:prstGeom>
          <a:noFill/>
        </p:spPr>
      </p:pic>
      <p:pic>
        <p:nvPicPr>
          <p:cNvPr id="3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134600" y="4345616"/>
            <a:ext cx="1844538" cy="1595768"/>
          </a:xfrm>
          <a:prstGeom prst="rect">
            <a:avLst/>
          </a:prstGeom>
          <a:noFill/>
        </p:spPr>
      </p:pic>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906000" y="1448716"/>
            <a:ext cx="2057400" cy="1442614"/>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Utilities of Sequences</a:t>
            </a:r>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9012" y="1248279"/>
            <a:ext cx="7875588" cy="4999617"/>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Utilities of Sequences</a:t>
            </a:r>
            <a:endParaRPr lang="en-US"/>
          </a:p>
        </p:txBody>
      </p:sp>
      <p:sp>
        <p:nvSpPr>
          <p:cNvPr id="3" name="Content Placeholder 2"/>
          <p:cNvSpPr>
            <a:spLocks noGrp="1"/>
          </p:cNvSpPr>
          <p:nvPr>
            <p:ph idx="1"/>
          </p:nvPr>
        </p:nvSpPr>
        <p:spPr/>
        <p:txBody>
          <a:bodyPr/>
          <a:lstStyle/>
          <a:p>
            <a:r>
              <a:rPr lang="en-US" sz="2800" smtClean="0"/>
              <a:t>What preferences should an agent have over reward sequences?</a:t>
            </a:r>
          </a:p>
          <a:p>
            <a:endParaRPr lang="en-US" sz="2800" smtClean="0"/>
          </a:p>
          <a:p>
            <a:r>
              <a:rPr lang="en-US" sz="2800" smtClean="0"/>
              <a:t>More or less?</a:t>
            </a:r>
          </a:p>
          <a:p>
            <a:endParaRPr lang="en-US" sz="2800" smtClean="0"/>
          </a:p>
          <a:p>
            <a:r>
              <a:rPr lang="en-US" sz="2800" smtClean="0"/>
              <a:t>Now or later?</a:t>
            </a:r>
          </a:p>
          <a:p>
            <a:endParaRPr lang="en-US" sz="2800" smtClean="0"/>
          </a:p>
          <a:p>
            <a:endParaRPr lang="en-US" sz="2800" smtClean="0"/>
          </a:p>
          <a:p>
            <a:endParaRPr lang="en-US" sz="2800" smtClean="0"/>
          </a:p>
          <a:p>
            <a:endParaRPr lang="en-US" sz="280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5200" y="3505497"/>
            <a:ext cx="4648200" cy="2950792"/>
          </a:xfrm>
          <a:prstGeom prst="rect">
            <a:avLst/>
          </a:prstGeom>
          <a:noFill/>
        </p:spPr>
      </p:pic>
      <p:sp>
        <p:nvSpPr>
          <p:cNvPr id="6" name="TextBox 5"/>
          <p:cNvSpPr txBox="1"/>
          <p:nvPr/>
        </p:nvSpPr>
        <p:spPr>
          <a:xfrm>
            <a:off x="3124200" y="2409825"/>
            <a:ext cx="1297150" cy="523220"/>
          </a:xfrm>
          <a:prstGeom prst="rect">
            <a:avLst/>
          </a:prstGeom>
          <a:noFill/>
        </p:spPr>
        <p:txBody>
          <a:bodyPr wrap="none" rtlCol="0">
            <a:spAutoFit/>
          </a:bodyPr>
          <a:lstStyle/>
          <a:p>
            <a:r>
              <a:rPr lang="en-US" sz="2800" smtClean="0">
                <a:latin typeface="Calibri" pitchFamily="34" charset="0"/>
              </a:rPr>
              <a:t>[1, 2, 2]</a:t>
            </a:r>
            <a:endParaRPr lang="en-US" sz="2800">
              <a:latin typeface="Calibri" pitchFamily="34" charset="0"/>
            </a:endParaRPr>
          </a:p>
        </p:txBody>
      </p:sp>
      <p:sp>
        <p:nvSpPr>
          <p:cNvPr id="7" name="TextBox 6"/>
          <p:cNvSpPr txBox="1"/>
          <p:nvPr/>
        </p:nvSpPr>
        <p:spPr>
          <a:xfrm>
            <a:off x="5578253" y="2409825"/>
            <a:ext cx="1297150" cy="523220"/>
          </a:xfrm>
          <a:prstGeom prst="rect">
            <a:avLst/>
          </a:prstGeom>
          <a:noFill/>
        </p:spPr>
        <p:txBody>
          <a:bodyPr wrap="none" rtlCol="0">
            <a:spAutoFit/>
          </a:bodyPr>
          <a:lstStyle/>
          <a:p>
            <a:r>
              <a:rPr lang="en-US" sz="2800" smtClean="0">
                <a:latin typeface="Calibri" pitchFamily="34" charset="0"/>
              </a:rPr>
              <a:t>[2, 3, 4]</a:t>
            </a:r>
            <a:endParaRPr lang="en-US" sz="2800">
              <a:latin typeface="Calibri" pitchFamily="34" charset="0"/>
            </a:endParaRPr>
          </a:p>
        </p:txBody>
      </p:sp>
      <p:sp>
        <p:nvSpPr>
          <p:cNvPr id="8" name="TextBox 7"/>
          <p:cNvSpPr txBox="1"/>
          <p:nvPr/>
        </p:nvSpPr>
        <p:spPr>
          <a:xfrm>
            <a:off x="4694595" y="2409825"/>
            <a:ext cx="580608" cy="523220"/>
          </a:xfrm>
          <a:prstGeom prst="rect">
            <a:avLst/>
          </a:prstGeom>
          <a:noFill/>
        </p:spPr>
        <p:txBody>
          <a:bodyPr wrap="none" rtlCol="0">
            <a:spAutoFit/>
          </a:bodyPr>
          <a:lstStyle/>
          <a:p>
            <a:r>
              <a:rPr lang="en-US" sz="2800" smtClean="0">
                <a:latin typeface="Calibri" pitchFamily="34" charset="0"/>
              </a:rPr>
              <a:t> or</a:t>
            </a:r>
            <a:endParaRPr lang="en-US" sz="2800">
              <a:latin typeface="Calibri" pitchFamily="34" charset="0"/>
            </a:endParaRPr>
          </a:p>
        </p:txBody>
      </p:sp>
      <p:sp>
        <p:nvSpPr>
          <p:cNvPr id="9" name="TextBox 8"/>
          <p:cNvSpPr txBox="1"/>
          <p:nvPr/>
        </p:nvSpPr>
        <p:spPr>
          <a:xfrm>
            <a:off x="3124200" y="3439180"/>
            <a:ext cx="1297150" cy="523220"/>
          </a:xfrm>
          <a:prstGeom prst="rect">
            <a:avLst/>
          </a:prstGeom>
          <a:noFill/>
        </p:spPr>
        <p:txBody>
          <a:bodyPr wrap="none" rtlCol="0">
            <a:spAutoFit/>
          </a:bodyPr>
          <a:lstStyle/>
          <a:p>
            <a:r>
              <a:rPr lang="en-US" sz="2800" smtClean="0">
                <a:latin typeface="Calibri" pitchFamily="34" charset="0"/>
              </a:rPr>
              <a:t>[0, 0, 1]</a:t>
            </a:r>
            <a:endParaRPr lang="en-US" sz="2800">
              <a:latin typeface="Calibri" pitchFamily="34" charset="0"/>
            </a:endParaRPr>
          </a:p>
        </p:txBody>
      </p:sp>
      <p:sp>
        <p:nvSpPr>
          <p:cNvPr id="10" name="TextBox 9"/>
          <p:cNvSpPr txBox="1"/>
          <p:nvPr/>
        </p:nvSpPr>
        <p:spPr>
          <a:xfrm>
            <a:off x="5578253" y="3439180"/>
            <a:ext cx="1297150" cy="523220"/>
          </a:xfrm>
          <a:prstGeom prst="rect">
            <a:avLst/>
          </a:prstGeom>
          <a:noFill/>
        </p:spPr>
        <p:txBody>
          <a:bodyPr wrap="none" rtlCol="0">
            <a:spAutoFit/>
          </a:bodyPr>
          <a:lstStyle/>
          <a:p>
            <a:r>
              <a:rPr lang="en-US" sz="2800" smtClean="0">
                <a:latin typeface="Calibri" pitchFamily="34" charset="0"/>
              </a:rPr>
              <a:t>[1, 0, 0]</a:t>
            </a:r>
            <a:endParaRPr lang="en-US" sz="2800">
              <a:latin typeface="Calibri" pitchFamily="34" charset="0"/>
            </a:endParaRPr>
          </a:p>
        </p:txBody>
      </p:sp>
      <p:sp>
        <p:nvSpPr>
          <p:cNvPr id="11" name="TextBox 10"/>
          <p:cNvSpPr txBox="1"/>
          <p:nvPr/>
        </p:nvSpPr>
        <p:spPr>
          <a:xfrm>
            <a:off x="4694595" y="3439180"/>
            <a:ext cx="580608" cy="523220"/>
          </a:xfrm>
          <a:prstGeom prst="rect">
            <a:avLst/>
          </a:prstGeom>
          <a:noFill/>
        </p:spPr>
        <p:txBody>
          <a:bodyPr wrap="none" rtlCol="0">
            <a:spAutoFit/>
          </a:bodyPr>
          <a:lstStyle/>
          <a:p>
            <a:r>
              <a:rPr lang="en-US" sz="2800" smtClean="0">
                <a:latin typeface="Calibri" pitchFamily="34" charset="0"/>
              </a:rPr>
              <a:t> or</a:t>
            </a:r>
            <a:endParaRPr lang="en-US" sz="280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Discounting</a:t>
            </a:r>
            <a:endParaRPr lang="en-US"/>
          </a:p>
        </p:txBody>
      </p:sp>
      <p:sp>
        <p:nvSpPr>
          <p:cNvPr id="3" name="Content Placeholder 2"/>
          <p:cNvSpPr>
            <a:spLocks noGrp="1"/>
          </p:cNvSpPr>
          <p:nvPr>
            <p:ph idx="1"/>
          </p:nvPr>
        </p:nvSpPr>
        <p:spPr>
          <a:xfrm>
            <a:off x="406400" y="1295400"/>
            <a:ext cx="11252200" cy="4729164"/>
          </a:xfrm>
        </p:spPr>
        <p:txBody>
          <a:bodyPr/>
          <a:lstStyle/>
          <a:p>
            <a:r>
              <a:rPr lang="en-US" sz="2800" smtClean="0"/>
              <a:t>It’s reasonable to maximize the sum of rewards</a:t>
            </a:r>
          </a:p>
          <a:p>
            <a:r>
              <a:rPr lang="en-US" sz="2800" smtClean="0"/>
              <a:t>It’s also reasonable to prefer rewards now to rewards later</a:t>
            </a:r>
          </a:p>
          <a:p>
            <a:r>
              <a:rPr lang="en-US" sz="2800" smtClean="0"/>
              <a:t>One solution: values of rewards decay exponentially</a:t>
            </a:r>
            <a:endParaRPr lang="en-US" sz="2800"/>
          </a:p>
        </p:txBody>
      </p:sp>
      <p:pic>
        <p:nvPicPr>
          <p:cNvPr id="7171" name="Picture 3" descr="C:\Users\Dan\Dropbox\Office\CS 188\Ketrina Art\MDPs\Discounting.png"/>
          <p:cNvPicPr>
            <a:picLocks noChangeAspect="1" noChangeArrowheads="1"/>
          </p:cNvPicPr>
          <p:nvPr/>
        </p:nvPicPr>
        <p:blipFill>
          <a:blip r:embed="rId5" cstate="print"/>
          <a:srcRect l="73764" t="76543" r="1569"/>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5" cstate="print"/>
          <a:srcRect l="73764" t="38272" r="1569" b="35802"/>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smtClean="0">
                <a:latin typeface="Calibri" pitchFamily="34" charset="0"/>
              </a:rPr>
              <a:t>Worth Now</a:t>
            </a:r>
            <a:endParaRPr lang="en-US" sz="2400">
              <a:latin typeface="Calibri" pitchFamily="34" charset="0"/>
            </a:endParaRP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smtClean="0">
                <a:latin typeface="Calibri" pitchFamily="34" charset="0"/>
              </a:rPr>
              <a:t>Worth Next Step</a:t>
            </a:r>
            <a:endParaRPr lang="en-US" sz="2400">
              <a:latin typeface="Calibri" pitchFamily="34" charset="0"/>
            </a:endParaRP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smtClean="0">
                <a:latin typeface="Calibri" pitchFamily="34" charset="0"/>
              </a:rPr>
              <a:t>Worth In Two Steps</a:t>
            </a:r>
            <a:endParaRPr lang="en-US" sz="2400">
              <a:latin typeface="Calibri" pitchFamily="34" charset="0"/>
            </a:endParaRPr>
          </a:p>
        </p:txBody>
      </p:sp>
      <p:pic>
        <p:nvPicPr>
          <p:cNvPr id="22" name="Picture 21" descr="txp_fig"/>
          <p:cNvPicPr>
            <a:picLocks noChangeAspect="1"/>
          </p:cNvPicPr>
          <p:nvPr>
            <p:custDataLst>
              <p:tags r:id="rId1"/>
            </p:custDataLst>
          </p:nvPr>
        </p:nvPicPr>
        <p:blipFill>
          <a:blip r:embed="rId7" cstate="print"/>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8" cstate="print"/>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9" cstate="print"/>
          <a:stretch>
            <a:fillRect/>
          </a:stretch>
        </p:blipFill>
        <p:spPr bwMode="auto">
          <a:xfrm>
            <a:off x="8915165" y="4648200"/>
            <a:ext cx="514651" cy="560927"/>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smtClean="0">
                <a:ea typeface="ＭＳ Ｐゴシック" pitchFamily="34" charset="-128"/>
              </a:rPr>
              <a:t>Discounting</a:t>
            </a:r>
          </a:p>
        </p:txBody>
      </p:sp>
      <p:sp>
        <p:nvSpPr>
          <p:cNvPr id="17411" name="Rectangle 3"/>
          <p:cNvSpPr>
            <a:spLocks noGrp="1" noChangeArrowheads="1"/>
          </p:cNvSpPr>
          <p:nvPr>
            <p:ph idx="1"/>
          </p:nvPr>
        </p:nvSpPr>
        <p:spPr>
          <a:xfrm>
            <a:off x="533400" y="1524000"/>
            <a:ext cx="4648200" cy="4525963"/>
          </a:xfrm>
        </p:spPr>
        <p:txBody>
          <a:bodyPr/>
          <a:lstStyle/>
          <a:p>
            <a:r>
              <a:rPr lang="en-US" sz="2400" smtClean="0">
                <a:ea typeface="ＭＳ Ｐゴシック" pitchFamily="34" charset="-128"/>
              </a:rPr>
              <a:t>How to discount?</a:t>
            </a:r>
          </a:p>
          <a:p>
            <a:pPr lvl="1"/>
            <a:r>
              <a:rPr lang="en-US" sz="2000" smtClean="0">
                <a:ea typeface="ＭＳ Ｐゴシック" pitchFamily="34" charset="-128"/>
              </a:rPr>
              <a:t>Each time we descend a level, we multiply in the discount once</a:t>
            </a:r>
          </a:p>
          <a:p>
            <a:pPr lvl="1"/>
            <a:endParaRPr lang="en-US" sz="2000" smtClean="0">
              <a:ea typeface="ＭＳ Ｐゴシック" pitchFamily="34" charset="-128"/>
            </a:endParaRPr>
          </a:p>
          <a:p>
            <a:r>
              <a:rPr lang="en-US" sz="2400" smtClean="0">
                <a:ea typeface="ＭＳ Ｐゴシック" pitchFamily="34" charset="-128"/>
              </a:rPr>
              <a:t>Why discount?</a:t>
            </a:r>
            <a:endParaRPr lang="en-US" sz="2400" smtClean="0">
              <a:ea typeface="ＭＳ Ｐゴシック" pitchFamily="34" charset="-128"/>
              <a:sym typeface="Symbol" pitchFamily="18" charset="2"/>
            </a:endParaRPr>
          </a:p>
          <a:p>
            <a:pPr lvl="1"/>
            <a:r>
              <a:rPr lang="en-US" sz="2000" smtClean="0">
                <a:ea typeface="ＭＳ Ｐゴシック" pitchFamily="34" charset="-128"/>
                <a:sym typeface="Symbol" pitchFamily="18" charset="2"/>
              </a:rPr>
              <a:t>Sooner rewards probably do have higher utility than later rewards</a:t>
            </a:r>
          </a:p>
          <a:p>
            <a:pPr lvl="1"/>
            <a:r>
              <a:rPr lang="en-US" sz="2000" smtClean="0">
                <a:ea typeface="ＭＳ Ｐゴシック" pitchFamily="34" charset="-128"/>
                <a:sym typeface="Symbol" pitchFamily="18" charset="2"/>
              </a:rPr>
              <a:t>Also helps our algorithms converge</a:t>
            </a:r>
          </a:p>
          <a:p>
            <a:pPr lvl="1"/>
            <a:endParaRPr lang="en-US" sz="2000" smtClean="0">
              <a:ea typeface="ＭＳ Ｐゴシック" pitchFamily="34" charset="-128"/>
              <a:sym typeface="Symbol" pitchFamily="18" charset="2"/>
            </a:endParaRPr>
          </a:p>
          <a:p>
            <a:r>
              <a:rPr lang="en-US" sz="2400" smtClean="0">
                <a:ea typeface="ＭＳ Ｐゴシック" pitchFamily="34" charset="-128"/>
                <a:sym typeface="Symbol" pitchFamily="18" charset="2"/>
              </a:rPr>
              <a:t>Example: discount of 0.5</a:t>
            </a:r>
          </a:p>
          <a:p>
            <a:pPr lvl="1"/>
            <a:r>
              <a:rPr lang="en-US" sz="2000" smtClean="0">
                <a:ea typeface="ＭＳ Ｐゴシック" pitchFamily="34" charset="-128"/>
                <a:sym typeface="Symbol" pitchFamily="18" charset="2"/>
              </a:rPr>
              <a:t>U([1,2,3]) = 1*1 + 0.5*2 + 0.25*3</a:t>
            </a:r>
          </a:p>
          <a:p>
            <a:pPr lvl="1"/>
            <a:r>
              <a:rPr lang="en-US" sz="2000" smtClean="0">
                <a:ea typeface="ＭＳ Ｐゴシック" pitchFamily="34" charset="-128"/>
                <a:sym typeface="Symbol" pitchFamily="18" charset="2"/>
              </a:rPr>
              <a:t>U([1,2,3]) &lt; U([3,2,1])</a:t>
            </a:r>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srcRect l="73764" t="76543" r="1569"/>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9" cstate="print"/>
          <a:srcRect l="73764" t="38272" r="1569" b="35802"/>
          <a:stretch>
            <a:fillRect/>
          </a:stretch>
        </p:blipFill>
        <p:spPr bwMode="auto">
          <a:xfrm>
            <a:off x="5562600" y="3429000"/>
            <a:ext cx="1566128" cy="109738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smtClean="0">
                <a:ea typeface="ＭＳ Ｐゴシック" pitchFamily="34" charset="-128"/>
              </a:rPr>
              <a:t>Stationary Preferences</a:t>
            </a:r>
          </a:p>
        </p:txBody>
      </p:sp>
      <p:sp>
        <p:nvSpPr>
          <p:cNvPr id="1724419" name="Rectangle 3"/>
          <p:cNvSpPr>
            <a:spLocks noGrp="1" noChangeArrowheads="1"/>
          </p:cNvSpPr>
          <p:nvPr>
            <p:ph idx="1"/>
          </p:nvPr>
        </p:nvSpPr>
        <p:spPr>
          <a:xfrm>
            <a:off x="381000" y="1371600"/>
            <a:ext cx="9296400" cy="4525963"/>
          </a:xfrm>
        </p:spPr>
        <p:txBody>
          <a:bodyPr/>
          <a:lstStyle/>
          <a:p>
            <a:pPr>
              <a:lnSpc>
                <a:spcPct val="90000"/>
              </a:lnSpc>
            </a:pPr>
            <a:r>
              <a:rPr lang="en-US" sz="2800" smtClean="0">
                <a:ea typeface="ＭＳ Ｐゴシック" pitchFamily="34" charset="-128"/>
              </a:rPr>
              <a:t>Theorem: if we assume </a:t>
            </a:r>
            <a:r>
              <a:rPr lang="en-US" sz="2800" smtClean="0">
                <a:solidFill>
                  <a:srgbClr val="C00000"/>
                </a:solidFill>
                <a:ea typeface="ＭＳ Ｐゴシック" pitchFamily="34" charset="-128"/>
              </a:rPr>
              <a:t>stationary preferences</a:t>
            </a:r>
            <a:r>
              <a:rPr lang="en-US" sz="2800" smtClean="0">
                <a:ea typeface="ＭＳ Ｐゴシック" pitchFamily="34" charset="-128"/>
              </a:rPr>
              <a:t>:</a:t>
            </a:r>
          </a:p>
          <a:p>
            <a:pPr>
              <a:lnSpc>
                <a:spcPct val="90000"/>
              </a:lnSpc>
            </a:pPr>
            <a:endParaRPr lang="en-US" sz="2800" smtClean="0">
              <a:ea typeface="ＭＳ Ｐゴシック" pitchFamily="34" charset="-128"/>
            </a:endParaRPr>
          </a:p>
          <a:p>
            <a:pPr>
              <a:lnSpc>
                <a:spcPct val="90000"/>
              </a:lnSpc>
            </a:pPr>
            <a:endParaRPr lang="en-US" sz="28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800" smtClean="0">
              <a:ea typeface="ＭＳ Ｐゴシック" pitchFamily="34" charset="-128"/>
            </a:endParaRPr>
          </a:p>
          <a:p>
            <a:pPr>
              <a:lnSpc>
                <a:spcPct val="90000"/>
              </a:lnSpc>
            </a:pPr>
            <a:r>
              <a:rPr lang="en-US" sz="2800" smtClean="0">
                <a:ea typeface="ＭＳ Ｐゴシック" pitchFamily="34" charset="-128"/>
              </a:rPr>
              <a:t>Then: there are only two ways to define utilities</a:t>
            </a:r>
          </a:p>
          <a:p>
            <a:pPr lvl="1">
              <a:lnSpc>
                <a:spcPct val="90000"/>
              </a:lnSpc>
            </a:pPr>
            <a:endParaRPr lang="en-US" sz="1100" smtClean="0">
              <a:ea typeface="ＭＳ Ｐゴシック" pitchFamily="34" charset="-128"/>
            </a:endParaRPr>
          </a:p>
          <a:p>
            <a:pPr lvl="1">
              <a:lnSpc>
                <a:spcPct val="90000"/>
              </a:lnSpc>
            </a:pPr>
            <a:r>
              <a:rPr lang="en-US" sz="2400" smtClean="0">
                <a:ea typeface="ＭＳ Ｐゴシック" pitchFamily="34" charset="-128"/>
              </a:rPr>
              <a:t>Additive utility:</a:t>
            </a:r>
          </a:p>
          <a:p>
            <a:pPr lvl="1">
              <a:lnSpc>
                <a:spcPct val="90000"/>
              </a:lnSpc>
            </a:pPr>
            <a:endParaRPr lang="en-US" sz="1200" smtClean="0">
              <a:ea typeface="ＭＳ Ｐゴシック" pitchFamily="34" charset="-128"/>
            </a:endParaRPr>
          </a:p>
          <a:p>
            <a:pPr lvl="1">
              <a:lnSpc>
                <a:spcPct val="90000"/>
              </a:lnSpc>
            </a:pPr>
            <a:r>
              <a:rPr lang="en-US" sz="2400" smtClean="0">
                <a:ea typeface="ＭＳ Ｐゴシック" pitchFamily="34" charset="-128"/>
              </a:rPr>
              <a:t>Discounted utility:</a:t>
            </a:r>
          </a:p>
        </p:txBody>
      </p:sp>
      <p:pic>
        <p:nvPicPr>
          <p:cNvPr id="1724420" name="Picture 4" descr="txp_fig"/>
          <p:cNvPicPr>
            <a:picLocks noChangeAspect="1" noChangeArrowheads="1"/>
          </p:cNvPicPr>
          <p:nvPr>
            <p:custDataLst>
              <p:tags r:id="rId1"/>
            </p:custDataLst>
          </p:nvPr>
        </p:nvPicPr>
        <p:blipFill>
          <a:blip r:embed="rId8" cstate="print"/>
          <a:srcRect l="45437" t="34977" r="45475" b="36323"/>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9" cstate="print"/>
          <a:srcRect/>
          <a:stretch>
            <a:fillRect/>
          </a:stretch>
        </p:blipFill>
        <p:spPr bwMode="auto">
          <a:xfrm>
            <a:off x="3653048" y="5167176"/>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10" cstate="print"/>
          <a:srcRect/>
          <a:stretch>
            <a:fillRect/>
          </a:stretch>
        </p:blipFill>
        <p:spPr bwMode="auto">
          <a:xfrm>
            <a:off x="3657600" y="5715000"/>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2" cstate="print"/>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3" cstate="print"/>
          <a:stretch>
            <a:fillRect/>
          </a:stretch>
        </p:blipFill>
        <p:spPr bwMode="auto">
          <a:xfrm>
            <a:off x="2209800" y="3327888"/>
            <a:ext cx="4398499" cy="405912"/>
          </a:xfrm>
          <a:prstGeom prst="rect">
            <a:avLst/>
          </a:prstGeom>
          <a:noFill/>
          <a:ln/>
          <a:effec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544224"/>
            <a:ext cx="7510462" cy="4018097"/>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a:t>Markov Decision Processes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5486400"/>
            <a:ext cx="12192000" cy="131574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smtClean="0">
                <a:latin typeface="Calibri"/>
                <a:cs typeface="Calibri"/>
              </a:rPr>
              <a:t>Slides </a:t>
            </a:r>
            <a:r>
              <a:rPr lang="en-US" sz="2400" smtClean="0">
                <a:latin typeface="Calibri"/>
                <a:cs typeface="Calibri"/>
              </a:rPr>
              <a:t>courtesy </a:t>
            </a:r>
            <a:r>
              <a:rPr lang="en-US" sz="2400" dirty="0" smtClean="0">
                <a:latin typeface="Calibri"/>
                <a:cs typeface="Calibri"/>
              </a:rPr>
              <a:t>of Dan Klein and Pieter </a:t>
            </a:r>
            <a:r>
              <a:rPr lang="en-US" sz="2400" dirty="0" err="1" smtClean="0">
                <a:latin typeface="Calibri"/>
                <a:cs typeface="Calibri"/>
              </a:rPr>
              <a:t>Abbeel</a:t>
            </a:r>
            <a:endParaRPr lang="en-US" sz="2400" dirty="0" smtClean="0">
              <a:latin typeface="Calibri"/>
              <a:cs typeface="Calibri"/>
            </a:endParaRPr>
          </a:p>
          <a:p>
            <a:pPr algn="ctr">
              <a:spcBef>
                <a:spcPct val="50000"/>
              </a:spcBef>
            </a:pPr>
            <a:r>
              <a:rPr lang="en-US" sz="2400" dirty="0" smtClean="0">
                <a:latin typeface="Calibri"/>
                <a:cs typeface="Calibri"/>
              </a:rPr>
              <a:t>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Quiz: Discounting</a:t>
            </a:r>
            <a:endParaRPr lang="en-US"/>
          </a:p>
        </p:txBody>
      </p:sp>
      <p:sp>
        <p:nvSpPr>
          <p:cNvPr id="3" name="Content Placeholder 2"/>
          <p:cNvSpPr>
            <a:spLocks noGrp="1"/>
          </p:cNvSpPr>
          <p:nvPr>
            <p:ph idx="1"/>
          </p:nvPr>
        </p:nvSpPr>
        <p:spPr>
          <a:xfrm>
            <a:off x="406400" y="1397001"/>
            <a:ext cx="11480800" cy="4729164"/>
          </a:xfrm>
        </p:spPr>
        <p:txBody>
          <a:bodyPr/>
          <a:lstStyle/>
          <a:p>
            <a:r>
              <a:rPr lang="en-US" sz="2800" smtClean="0"/>
              <a:t>Given:</a:t>
            </a:r>
          </a:p>
          <a:p>
            <a:pPr lvl="1"/>
            <a:endParaRPr lang="en-US" sz="2400" smtClean="0"/>
          </a:p>
          <a:p>
            <a:pPr lvl="1"/>
            <a:r>
              <a:rPr lang="en-US" sz="2400" smtClean="0"/>
              <a:t>Actions: East, West, and Exit (only available in exit states a, e)</a:t>
            </a:r>
          </a:p>
          <a:p>
            <a:pPr lvl="1"/>
            <a:r>
              <a:rPr lang="en-US" sz="2400" smtClean="0"/>
              <a:t>Transitions: deterministic</a:t>
            </a:r>
          </a:p>
          <a:p>
            <a:endParaRPr lang="en-US" sz="2800"/>
          </a:p>
          <a:p>
            <a:r>
              <a:rPr lang="en-US" sz="2800" smtClean="0"/>
              <a:t>Quiz 1: For </a:t>
            </a:r>
            <a:r>
              <a:rPr lang="en-US" sz="2800">
                <a:sym typeface="Symbol" charset="0"/>
              </a:rPr>
              <a:t></a:t>
            </a:r>
            <a:r>
              <a:rPr lang="en-US" sz="2800" smtClean="0"/>
              <a:t> = 1, what is the optimal policy?</a:t>
            </a:r>
          </a:p>
          <a:p>
            <a:pPr lvl="2"/>
            <a:endParaRPr lang="en-US" sz="2000" smtClean="0"/>
          </a:p>
          <a:p>
            <a:r>
              <a:rPr lang="en-US" sz="2800" smtClean="0"/>
              <a:t>Quiz 2: For </a:t>
            </a:r>
            <a:r>
              <a:rPr lang="en-US" sz="2800">
                <a:sym typeface="Symbol" charset="0"/>
              </a:rPr>
              <a:t></a:t>
            </a:r>
            <a:r>
              <a:rPr lang="en-US" sz="2800" smtClean="0"/>
              <a:t> = 0.1, what is the optimal policy?</a:t>
            </a:r>
          </a:p>
          <a:p>
            <a:pPr lvl="2"/>
            <a:endParaRPr lang="en-US" sz="2000" smtClean="0"/>
          </a:p>
          <a:p>
            <a:r>
              <a:rPr lang="en-US" sz="2800" smtClean="0"/>
              <a:t>Quiz 3: For which </a:t>
            </a:r>
            <a:r>
              <a:rPr lang="en-US" sz="2800" smtClean="0">
                <a:sym typeface="Symbol" charset="0"/>
              </a:rPr>
              <a:t></a:t>
            </a:r>
            <a:r>
              <a:rPr lang="en-US" sz="2800" smtClean="0">
                <a:latin typeface="cmmi10"/>
                <a:ea typeface="cmmi10"/>
                <a:cs typeface="cmmi10"/>
              </a:rPr>
              <a:t> </a:t>
            </a:r>
            <a:r>
              <a:rPr lang="en-US" sz="2800" smtClean="0"/>
              <a:t>are West and East equally good when in state d?</a:t>
            </a:r>
            <a:endParaRPr lang="en-US" sz="2800"/>
          </a:p>
        </p:txBody>
      </p:sp>
      <p:grpSp>
        <p:nvGrpSpPr>
          <p:cNvPr id="6" name="Group 5"/>
          <p:cNvGrpSpPr/>
          <p:nvPr/>
        </p:nvGrpSpPr>
        <p:grpSpPr>
          <a:xfrm>
            <a:off x="3276600" y="1219200"/>
            <a:ext cx="3594100" cy="1168400"/>
            <a:chOff x="3352800" y="3505200"/>
            <a:chExt cx="3594100" cy="1168400"/>
          </a:xfrm>
        </p:grpSpPr>
        <p:pic>
          <p:nvPicPr>
            <p:cNvPr id="4" name="Picture 3" descr="discount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8229600" y="4572000"/>
            <a:ext cx="3289300" cy="685800"/>
            <a:chOff x="7870815" y="3645405"/>
            <a:chExt cx="3289300" cy="685800"/>
          </a:xfrm>
        </p:grpSpPr>
        <p:pic>
          <p:nvPicPr>
            <p:cNvPr id="21" name="Picture 20" descr="discount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0815" y="3645405"/>
              <a:ext cx="3289300" cy="685800"/>
            </a:xfrm>
            <a:prstGeom prst="rect">
              <a:avLst/>
            </a:prstGeom>
          </p:spPr>
        </p:pic>
        <p:sp>
          <p:nvSpPr>
            <p:cNvPr id="22" name="Rectangle 21"/>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67319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smtClean="0">
                <a:ea typeface="ＭＳ Ｐゴシック" pitchFamily="34" charset="-128"/>
              </a:rPr>
              <a:t>Infinite Utilities?!</a:t>
            </a:r>
          </a:p>
        </p:txBody>
      </p:sp>
      <p:sp>
        <p:nvSpPr>
          <p:cNvPr id="1725443" name="Rectangle 3"/>
          <p:cNvSpPr>
            <a:spLocks noGrp="1" noChangeArrowheads="1"/>
          </p:cNvSpPr>
          <p:nvPr>
            <p:ph idx="1"/>
          </p:nvPr>
        </p:nvSpPr>
        <p:spPr>
          <a:xfrm>
            <a:off x="457200" y="1295400"/>
            <a:ext cx="10896600" cy="5105400"/>
          </a:xfrm>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Font typeface="Wingdings" charset="0"/>
              <a:buChar char="§"/>
              <a:defRPr/>
            </a:pPr>
            <a:r>
              <a:rPr lang="en-US" sz="2800" smtClean="0"/>
              <a:t>Problem: What if the game lasts forever?  Do we get infinite rewards?</a:t>
            </a:r>
            <a:endParaRPr lang="en-US" sz="2800"/>
          </a:p>
          <a:p>
            <a:pPr lvl="3">
              <a:buFont typeface="Wingdings" charset="0"/>
              <a:buChar char="§"/>
              <a:defRPr/>
            </a:pPr>
            <a:endParaRPr lang="en-US" sz="1000"/>
          </a:p>
          <a:p>
            <a:pPr>
              <a:buFont typeface="Wingdings" charset="0"/>
              <a:buChar char="§"/>
              <a:defRPr/>
            </a:pPr>
            <a:r>
              <a:rPr lang="en-US" sz="2800"/>
              <a:t>Solutions:</a:t>
            </a:r>
          </a:p>
          <a:p>
            <a:pPr lvl="1">
              <a:buFont typeface="Wingdings" charset="0"/>
              <a:buChar char="§"/>
              <a:defRPr/>
            </a:pPr>
            <a:r>
              <a:rPr lang="en-US" sz="2400"/>
              <a:t>Finite </a:t>
            </a:r>
            <a:r>
              <a:rPr lang="en-US" sz="2400" smtClean="0"/>
              <a:t>horizon: (similar to depth-limited search)</a:t>
            </a:r>
            <a:endParaRPr lang="en-US" sz="2400"/>
          </a:p>
          <a:p>
            <a:pPr lvl="2">
              <a:buFont typeface="Wingdings" charset="0"/>
              <a:buChar char="§"/>
              <a:defRPr/>
            </a:pPr>
            <a:r>
              <a:rPr lang="en-US" sz="2000"/>
              <a:t>Terminate episodes after a fixed T steps (e.g. life)</a:t>
            </a:r>
          </a:p>
          <a:p>
            <a:pPr lvl="2">
              <a:buFont typeface="Wingdings" charset="0"/>
              <a:buChar char="§"/>
              <a:defRPr/>
            </a:pPr>
            <a:r>
              <a:rPr lang="en-US" sz="2000"/>
              <a:t>Gives </a:t>
            </a:r>
            <a:r>
              <a:rPr lang="en-US" sz="2000" err="1"/>
              <a:t>nonstationary</a:t>
            </a:r>
            <a:r>
              <a:rPr lang="en-US" sz="2000"/>
              <a:t> policies (</a:t>
            </a:r>
            <a:r>
              <a:rPr lang="en-US" sz="2000">
                <a:sym typeface="Symbol" charset="0"/>
              </a:rPr>
              <a:t> depends on time left)</a:t>
            </a:r>
          </a:p>
          <a:p>
            <a:pPr lvl="7">
              <a:defRPr/>
            </a:pPr>
            <a:endParaRPr lang="en-US" sz="800" smtClean="0">
              <a:sym typeface="Symbol" charset="0"/>
            </a:endParaRPr>
          </a:p>
          <a:p>
            <a:pPr lvl="1">
              <a:buFont typeface="Wingdings" charset="0"/>
              <a:buChar char="§"/>
              <a:defRPr/>
            </a:pPr>
            <a:r>
              <a:rPr lang="en-US" sz="2400" smtClean="0">
                <a:sym typeface="Symbol" charset="0"/>
              </a:rPr>
              <a:t>Discounting</a:t>
            </a:r>
            <a:r>
              <a:rPr lang="en-US" sz="2400">
                <a:sym typeface="Symbol" charset="0"/>
              </a:rPr>
              <a:t>: </a:t>
            </a:r>
            <a:r>
              <a:rPr lang="en-US" sz="2400" smtClean="0">
                <a:sym typeface="Symbol" charset="0"/>
              </a:rPr>
              <a:t>use 0 </a:t>
            </a:r>
            <a:r>
              <a:rPr lang="en-US" sz="2400">
                <a:sym typeface="Symbol" charset="0"/>
              </a:rPr>
              <a:t>&lt;  &lt; 1</a:t>
            </a:r>
          </a:p>
          <a:p>
            <a:pPr lvl="1">
              <a:buFont typeface="Wingdings" charset="0"/>
              <a:buChar char="§"/>
              <a:defRPr/>
            </a:pPr>
            <a:endParaRPr lang="en-US" sz="2400">
              <a:sym typeface="Symbol" charset="0"/>
            </a:endParaRPr>
          </a:p>
          <a:p>
            <a:pPr lvl="1">
              <a:buFont typeface="Wingdings" charset="0"/>
              <a:buChar char="§"/>
              <a:defRPr/>
            </a:pPr>
            <a:endParaRPr lang="en-US" sz="2400">
              <a:sym typeface="Symbol" charset="0"/>
            </a:endParaRPr>
          </a:p>
          <a:p>
            <a:pPr lvl="2">
              <a:buFont typeface="Wingdings" charset="0"/>
              <a:buChar char="§"/>
              <a:defRPr/>
            </a:pPr>
            <a:r>
              <a:rPr lang="en-US" sz="2000" smtClean="0">
                <a:sym typeface="Symbol" charset="0"/>
              </a:rPr>
              <a:t>Smaller </a:t>
            </a:r>
            <a:r>
              <a:rPr lang="en-US" sz="2000">
                <a:sym typeface="Symbol" charset="0"/>
              </a:rPr>
              <a:t> means smaller </a:t>
            </a:r>
            <a:r>
              <a:rPr lang="ja-JP" altLang="en-US" sz="2000">
                <a:sym typeface="Symbol" charset="0"/>
              </a:rPr>
              <a:t>“</a:t>
            </a:r>
            <a:r>
              <a:rPr lang="en-US" altLang="ja-JP" sz="2000">
                <a:sym typeface="Symbol" charset="0"/>
              </a:rPr>
              <a:t>horizon</a:t>
            </a:r>
            <a:r>
              <a:rPr lang="ja-JP" altLang="en-US" sz="2000">
                <a:sym typeface="Symbol" charset="0"/>
              </a:rPr>
              <a:t>”</a:t>
            </a:r>
            <a:r>
              <a:rPr lang="en-US" altLang="ja-JP" sz="2000">
                <a:sym typeface="Symbol" charset="0"/>
              </a:rPr>
              <a:t> – shorter term </a:t>
            </a:r>
            <a:r>
              <a:rPr lang="en-US" altLang="ja-JP" sz="2000" smtClean="0">
                <a:sym typeface="Symbol" charset="0"/>
              </a:rPr>
              <a:t>focus</a:t>
            </a:r>
          </a:p>
          <a:p>
            <a:pPr lvl="8">
              <a:buClr>
                <a:srgbClr val="000000"/>
              </a:buClr>
              <a:defRPr/>
            </a:pPr>
            <a:endParaRPr lang="en-US" sz="800" smtClean="0">
              <a:solidFill>
                <a:srgbClr val="000000"/>
              </a:solidFill>
              <a:sym typeface="Symbol" charset="0"/>
            </a:endParaRPr>
          </a:p>
          <a:p>
            <a:pPr lvl="1">
              <a:buClr>
                <a:srgbClr val="000000"/>
              </a:buClr>
              <a:buFont typeface="Wingdings" charset="0"/>
              <a:buChar char="§"/>
              <a:defRPr/>
            </a:pPr>
            <a:r>
              <a:rPr lang="en-US" sz="2400" smtClean="0">
                <a:solidFill>
                  <a:srgbClr val="000000"/>
                </a:solidFill>
                <a:sym typeface="Symbol" charset="0"/>
              </a:rPr>
              <a:t>Absorbing </a:t>
            </a:r>
            <a:r>
              <a:rPr lang="en-US" sz="2400">
                <a:solidFill>
                  <a:srgbClr val="000000"/>
                </a:solidFill>
                <a:sym typeface="Symbol" charset="0"/>
              </a:rPr>
              <a:t>state: guarantee that for every policy, a terminal state will eventually be reached (like </a:t>
            </a:r>
            <a:r>
              <a:rPr lang="ja-JP" altLang="en-US" sz="2400" smtClean="0">
                <a:solidFill>
                  <a:srgbClr val="000000"/>
                </a:solidFill>
                <a:sym typeface="Symbol" charset="0"/>
              </a:rPr>
              <a:t>“</a:t>
            </a:r>
            <a:r>
              <a:rPr lang="en-US" altLang="ja-JP" sz="2400" smtClean="0">
                <a:solidFill>
                  <a:srgbClr val="000000"/>
                </a:solidFill>
                <a:sym typeface="Symbol" charset="0"/>
              </a:rPr>
              <a:t>overheated</a:t>
            </a:r>
            <a:r>
              <a:rPr lang="ja-JP" altLang="en-US" sz="2400" smtClean="0">
                <a:solidFill>
                  <a:srgbClr val="000000"/>
                </a:solidFill>
                <a:sym typeface="Symbol" charset="0"/>
              </a:rPr>
              <a:t>”</a:t>
            </a:r>
            <a:r>
              <a:rPr lang="en-US" altLang="ja-JP" sz="2400" smtClean="0">
                <a:solidFill>
                  <a:srgbClr val="000000"/>
                </a:solidFill>
                <a:sym typeface="Symbol" charset="0"/>
              </a:rPr>
              <a:t> </a:t>
            </a:r>
            <a:r>
              <a:rPr lang="en-US" altLang="ja-JP" sz="2400">
                <a:solidFill>
                  <a:srgbClr val="000000"/>
                </a:solidFill>
                <a:sym typeface="Symbol" charset="0"/>
              </a:rPr>
              <a:t>for </a:t>
            </a:r>
            <a:r>
              <a:rPr lang="en-US" altLang="ja-JP" sz="2400" smtClean="0">
                <a:solidFill>
                  <a:srgbClr val="000000"/>
                </a:solidFill>
                <a:sym typeface="Symbol" charset="0"/>
              </a:rPr>
              <a:t>racing)</a:t>
            </a:r>
            <a:endParaRPr lang="en-US" altLang="ja-JP" sz="2400">
              <a:solidFill>
                <a:srgbClr val="000000"/>
              </a:solidFill>
              <a:sym typeface="Symbol" charset="0"/>
            </a:endParaRPr>
          </a:p>
          <a:p>
            <a:pPr lvl="1">
              <a:buFont typeface="Wingdings" charset="0"/>
              <a:buChar char="§"/>
              <a:defRPr/>
            </a:pPr>
            <a:endParaRPr lang="en-US" sz="240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33070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70415" y="2362387"/>
            <a:ext cx="3759585" cy="1752226"/>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smtClean="0">
                <a:ea typeface="ＭＳ Ｐゴシック" pitchFamily="34" charset="-128"/>
              </a:rPr>
              <a:t>Recap: Defining 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smtClean="0">
                <a:ea typeface="ＭＳ Ｐゴシック" pitchFamily="34" charset="-128"/>
              </a:rPr>
              <a:t>Markov decision processes:</a:t>
            </a:r>
          </a:p>
          <a:p>
            <a:pPr lvl="1">
              <a:lnSpc>
                <a:spcPct val="80000"/>
              </a:lnSpc>
            </a:pPr>
            <a:r>
              <a:rPr lang="en-US" smtClean="0">
                <a:ea typeface="ＭＳ Ｐゴシック" pitchFamily="34" charset="-128"/>
              </a:rPr>
              <a:t>Set of states S</a:t>
            </a:r>
          </a:p>
          <a:p>
            <a:pPr lvl="1">
              <a:lnSpc>
                <a:spcPct val="80000"/>
              </a:lnSpc>
            </a:pPr>
            <a:r>
              <a:rPr lang="en-US" smtClean="0">
                <a:ea typeface="ＭＳ Ｐゴシック" pitchFamily="34" charset="-128"/>
              </a:rPr>
              <a:t>Start state s</a:t>
            </a:r>
            <a:r>
              <a:rPr lang="en-US" baseline="-25000" smtClean="0">
                <a:ea typeface="ＭＳ Ｐゴシック" pitchFamily="34" charset="-128"/>
              </a:rPr>
              <a:t>0</a:t>
            </a:r>
          </a:p>
          <a:p>
            <a:pPr lvl="1">
              <a:lnSpc>
                <a:spcPct val="80000"/>
              </a:lnSpc>
            </a:pPr>
            <a:r>
              <a:rPr lang="en-US" smtClean="0">
                <a:ea typeface="ＭＳ Ｐゴシック" pitchFamily="34" charset="-128"/>
              </a:rPr>
              <a:t>Set of actions A</a:t>
            </a:r>
          </a:p>
          <a:p>
            <a:pPr lvl="1">
              <a:lnSpc>
                <a:spcPct val="80000"/>
              </a:lnSpc>
            </a:pPr>
            <a:r>
              <a:rPr lang="en-US" smtClean="0">
                <a:ea typeface="ＭＳ Ｐゴシック" pitchFamily="34" charset="-128"/>
              </a:rPr>
              <a:t>Transitions P(</a:t>
            </a:r>
            <a:r>
              <a:rPr lang="en-US" err="1" smtClean="0">
                <a:ea typeface="ＭＳ Ｐゴシック" pitchFamily="34" charset="-128"/>
              </a:rPr>
              <a:t>s’</a:t>
            </a:r>
            <a:r>
              <a:rPr lang="en-US" altLang="ja-JP" err="1" smtClean="0">
                <a:ea typeface="ＭＳ Ｐゴシック" pitchFamily="34" charset="-128"/>
              </a:rPr>
              <a:t>|s,a</a:t>
            </a:r>
            <a:r>
              <a:rPr lang="en-US" altLang="ja-JP" smtClean="0">
                <a:ea typeface="ＭＳ Ｐゴシック" pitchFamily="34" charset="-128"/>
              </a:rPr>
              <a:t>) (or T(</a:t>
            </a:r>
            <a:r>
              <a:rPr lang="en-US" altLang="ja-JP" err="1" smtClean="0">
                <a:ea typeface="ＭＳ Ｐゴシック" pitchFamily="34" charset="-128"/>
              </a:rPr>
              <a:t>s,a,s</a:t>
            </a:r>
            <a:r>
              <a:rPr lang="en-US" altLang="ja-JP" smtClean="0">
                <a:ea typeface="ＭＳ Ｐゴシック" pitchFamily="34" charset="-128"/>
              </a:rPr>
              <a:t>’))</a:t>
            </a:r>
          </a:p>
          <a:p>
            <a:pPr lvl="1">
              <a:lnSpc>
                <a:spcPct val="80000"/>
              </a:lnSpc>
            </a:pPr>
            <a:r>
              <a:rPr lang="en-US" smtClean="0">
                <a:ea typeface="ＭＳ Ｐゴシック" pitchFamily="34" charset="-128"/>
              </a:rPr>
              <a:t>Rewards R(</a:t>
            </a:r>
            <a:r>
              <a:rPr lang="en-US" err="1" smtClean="0">
                <a:ea typeface="ＭＳ Ｐゴシック" pitchFamily="34" charset="-128"/>
              </a:rPr>
              <a:t>s,a,s</a:t>
            </a:r>
            <a:r>
              <a:rPr lang="en-US" smtClean="0">
                <a:ea typeface="ＭＳ Ｐゴシック" pitchFamily="34" charset="-128"/>
              </a:rPr>
              <a:t>’</a:t>
            </a:r>
            <a:r>
              <a:rPr lang="en-US" altLang="ja-JP" smtClean="0">
                <a:ea typeface="ＭＳ Ｐゴシック" pitchFamily="34" charset="-128"/>
              </a:rPr>
              <a:t>) (and discount </a:t>
            </a:r>
            <a:r>
              <a:rPr lang="en-US" altLang="ja-JP" smtClean="0">
                <a:ea typeface="ＭＳ Ｐゴシック" pitchFamily="34" charset="-128"/>
                <a:sym typeface="Symbol" pitchFamily="18" charset="2"/>
              </a:rPr>
              <a:t></a:t>
            </a:r>
            <a:r>
              <a:rPr lang="en-US" altLang="ja-JP" smtClean="0">
                <a:ea typeface="ＭＳ Ｐゴシック" pitchFamily="34" charset="-128"/>
              </a:rPr>
              <a:t>)</a:t>
            </a:r>
          </a:p>
          <a:p>
            <a:pPr lvl="1">
              <a:lnSpc>
                <a:spcPct val="80000"/>
              </a:lnSpc>
            </a:pPr>
            <a:endParaRPr lang="en-US" baseline="-25000" smtClean="0">
              <a:ea typeface="ＭＳ Ｐゴシック" pitchFamily="34" charset="-128"/>
            </a:endParaRPr>
          </a:p>
          <a:p>
            <a:pPr lvl="1">
              <a:lnSpc>
                <a:spcPct val="80000"/>
              </a:lnSpc>
            </a:pPr>
            <a:endParaRPr lang="en-US" baseline="-25000" smtClean="0">
              <a:ea typeface="ＭＳ Ｐゴシック" pitchFamily="34" charset="-128"/>
            </a:endParaRPr>
          </a:p>
          <a:p>
            <a:pPr>
              <a:lnSpc>
                <a:spcPct val="80000"/>
              </a:lnSpc>
            </a:pPr>
            <a:r>
              <a:rPr lang="en-US" smtClean="0">
                <a:ea typeface="ＭＳ Ｐゴシック" pitchFamily="34" charset="-128"/>
              </a:rPr>
              <a:t>MDP quantities so far:</a:t>
            </a:r>
          </a:p>
          <a:p>
            <a:pPr lvl="1">
              <a:lnSpc>
                <a:spcPct val="80000"/>
              </a:lnSpc>
            </a:pPr>
            <a:r>
              <a:rPr lang="en-US" smtClean="0">
                <a:ea typeface="ＭＳ Ｐゴシック" pitchFamily="34" charset="-128"/>
              </a:rPr>
              <a:t>Policy = Choice of action for each state</a:t>
            </a:r>
          </a:p>
          <a:p>
            <a:pPr lvl="1">
              <a:lnSpc>
                <a:spcPct val="80000"/>
              </a:lnSpc>
            </a:pPr>
            <a:r>
              <a:rPr lang="en-US" smtClean="0">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latin typeface="Calibri"/>
                  <a:cs typeface="Calibri"/>
                </a:rPr>
                <a:t>s,a,s</a:t>
              </a:r>
              <a:r>
                <a:rPr lang="ja-JP" altLang="en-US" sz="2400">
                  <a:latin typeface="Calibri"/>
                  <a:cs typeface="Calibri"/>
                </a:rPr>
                <a:t>’</a:t>
              </a:r>
              <a:endParaRPr lang="en-US" sz="240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latin typeface="Calibri"/>
                  <a:cs typeface="Calibri"/>
                </a:rPr>
                <a:t>s</a:t>
              </a:r>
              <a:r>
                <a:rPr lang="ja-JP" altLang="en-US" sz="2400">
                  <a:solidFill>
                    <a:srgbClr val="0000FF"/>
                  </a:solidFill>
                  <a:latin typeface="Calibri"/>
                  <a:cs typeface="Calibri"/>
                </a:rPr>
                <a:t>’</a:t>
              </a:r>
              <a:endParaRPr lang="en-US" sz="2400">
                <a:solidFill>
                  <a:srgbClr val="0000FF"/>
                </a:solidFill>
                <a:latin typeface="Calibri"/>
                <a:cs typeface="Calibri"/>
              </a:endParaRPr>
            </a:p>
          </p:txBody>
        </p:sp>
      </p:gr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Solving MDPs</a:t>
            </a:r>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6187" y="1667339"/>
            <a:ext cx="7313613" cy="4275797"/>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Optimal Quantities</a:t>
            </a:r>
            <a:endParaRPr lang="en-US"/>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smtClean="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rPr>
              <a:t>V</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err="1" smtClean="0">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smtClean="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rPr>
              <a:t>Q</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a:t>
            </a:r>
            <a:r>
              <a:rPr kumimoji="0" lang="en-US" sz="2800" b="0" i="0" u="none" strike="noStrike" kern="0" cap="none" spc="0" normalizeH="0" baseline="0" noProof="0" err="1" smtClean="0">
                <a:ln>
                  <a:noFill/>
                </a:ln>
                <a:effectLst/>
                <a:uLnTx/>
                <a:uFillTx/>
                <a:latin typeface="Calibri" pitchFamily="34" charset="0"/>
              </a:rPr>
              <a:t>s,a</a:t>
            </a:r>
            <a:r>
              <a:rPr kumimoji="0" lang="en-US" sz="2800" b="0" i="0" u="none" strike="noStrike" kern="0" cap="none" spc="0" normalizeH="0" baseline="0" noProof="0" smtClean="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smtClean="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sym typeface="Symbol" pitchFamily="18" charset="2"/>
              </a:rPr>
              <a:t></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Calibri"/>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Calibri"/>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Calibri"/>
                <a:cs typeface="Calibri"/>
              </a:rPr>
              <a:t>(s,a,s’) is a </a:t>
            </a:r>
            <a:br>
              <a:rPr lang="en-US" sz="2000">
                <a:solidFill>
                  <a:srgbClr val="C00000"/>
                </a:solidFill>
                <a:latin typeface="Calibri"/>
                <a:cs typeface="Calibri"/>
              </a:rPr>
            </a:br>
            <a:r>
              <a:rPr lang="en-US" sz="2000" i="1">
                <a:solidFill>
                  <a:srgbClr val="C00000"/>
                </a:solidFill>
                <a:latin typeface="Calibri"/>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Calibri"/>
                <a:cs typeface="Calibri"/>
              </a:rPr>
              <a:t>s is a </a:t>
            </a:r>
            <a:r>
              <a:rPr lang="en-US" sz="2000" i="1">
                <a:solidFill>
                  <a:srgbClr val="0000FF"/>
                </a:solidFill>
                <a:latin typeface="Calibri"/>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a:solidFill>
                  <a:srgbClr val="008000"/>
                </a:solidFill>
                <a:latin typeface="Calibri"/>
                <a:cs typeface="Calibri"/>
              </a:rPr>
              <a:t>(s, a) is a </a:t>
            </a:r>
            <a:r>
              <a:rPr lang="en-US" sz="2000" i="1">
                <a:solidFill>
                  <a:srgbClr val="008000"/>
                </a:solidFill>
                <a:latin typeface="Calibri"/>
                <a:cs typeface="Calibri"/>
              </a:rPr>
              <a:t>q-state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V Values</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a:t>
            </a:r>
          </a:p>
          <a:p>
            <a:r>
              <a:rPr lang="en-US" smtClean="0">
                <a:latin typeface="Calibri"/>
                <a:cs typeface="Calibri"/>
              </a:rPr>
              <a:t>Discount = 1</a:t>
            </a:r>
          </a:p>
          <a:p>
            <a:r>
              <a:rPr lang="en-US" smtClean="0">
                <a:latin typeface="Calibri"/>
                <a:cs typeface="Calibri"/>
              </a:rPr>
              <a:t>Living reward = 0</a:t>
            </a:r>
            <a:endParaRPr lang="en-US">
              <a:latin typeface="Calibri"/>
              <a:cs typeface="Calibri"/>
            </a:endParaRPr>
          </a:p>
        </p:txBody>
      </p:sp>
      <p:pic>
        <p:nvPicPr>
          <p:cNvPr id="6" name="Picture 5" descr="Screen Shot 2014-08-10 at 7.36.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892" y="1143000"/>
            <a:ext cx="6188217" cy="5715000"/>
          </a:xfrm>
          <a:prstGeom prst="rect">
            <a:avLst/>
          </a:prstGeom>
        </p:spPr>
      </p:pic>
    </p:spTree>
    <p:extLst>
      <p:ext uri="{BB962C8B-B14F-4D97-AF65-F5344CB8AC3E}">
        <p14:creationId xmlns:p14="http://schemas.microsoft.com/office/powerpoint/2010/main" val="14750221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Q Values</a:t>
            </a:r>
            <a:endParaRPr lang="en-US"/>
          </a:p>
        </p:txBody>
      </p:sp>
      <p:sp>
        <p:nvSpPr>
          <p:cNvPr id="6" name="TextBox 5"/>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a:t>
            </a:r>
          </a:p>
          <a:p>
            <a:r>
              <a:rPr lang="en-US" smtClean="0">
                <a:latin typeface="Calibri"/>
                <a:cs typeface="Calibri"/>
              </a:rPr>
              <a:t>Discount = 1</a:t>
            </a:r>
          </a:p>
          <a:p>
            <a:r>
              <a:rPr lang="en-US" smtClean="0">
                <a:latin typeface="Calibri"/>
                <a:cs typeface="Calibri"/>
              </a:rPr>
              <a:t>Living reward = 0</a:t>
            </a:r>
            <a:endParaRPr lang="en-US">
              <a:latin typeface="Calibri"/>
              <a:cs typeface="Calibri"/>
            </a:endParaRPr>
          </a:p>
        </p:txBody>
      </p:sp>
      <p:pic>
        <p:nvPicPr>
          <p:cNvPr id="7" name="Picture 6" descr="Screen Shot 2014-08-10 at 7.37.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1355" y="1143000"/>
            <a:ext cx="6169291" cy="5714999"/>
          </a:xfrm>
          <a:prstGeom prst="rect">
            <a:avLst/>
          </a:prstGeom>
        </p:spPr>
      </p:pic>
    </p:spTree>
    <p:extLst>
      <p:ext uri="{BB962C8B-B14F-4D97-AF65-F5344CB8AC3E}">
        <p14:creationId xmlns:p14="http://schemas.microsoft.com/office/powerpoint/2010/main" val="17040169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V Values</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1</a:t>
            </a:r>
          </a:p>
          <a:p>
            <a:r>
              <a:rPr lang="en-US" smtClean="0">
                <a:latin typeface="Calibri"/>
                <a:cs typeface="Calibri"/>
              </a:rPr>
              <a:t>Living reward = 0</a:t>
            </a:r>
            <a:endParaRPr lang="en-US">
              <a:latin typeface="Calibri"/>
              <a:cs typeface="Calibri"/>
            </a:endParaRPr>
          </a:p>
        </p:txBody>
      </p:sp>
      <p:pic>
        <p:nvPicPr>
          <p:cNvPr id="3" name="Picture 2" descr="Screen Shot 2014-08-10 at 7.39.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811" y="1143000"/>
            <a:ext cx="6178378" cy="5715000"/>
          </a:xfrm>
          <a:prstGeom prst="rect">
            <a:avLst/>
          </a:prstGeom>
        </p:spPr>
      </p:pic>
    </p:spTree>
    <p:extLst>
      <p:ext uri="{BB962C8B-B14F-4D97-AF65-F5344CB8AC3E}">
        <p14:creationId xmlns:p14="http://schemas.microsoft.com/office/powerpoint/2010/main" val="6314840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Q Values</a:t>
            </a:r>
            <a:endParaRPr lang="en-US"/>
          </a:p>
        </p:txBody>
      </p:sp>
      <p:sp>
        <p:nvSpPr>
          <p:cNvPr id="6" name="TextBox 5"/>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1</a:t>
            </a:r>
          </a:p>
          <a:p>
            <a:r>
              <a:rPr lang="en-US" smtClean="0">
                <a:latin typeface="Calibri"/>
                <a:cs typeface="Calibri"/>
              </a:rPr>
              <a:t>Living reward = 0</a:t>
            </a:r>
            <a:endParaRPr lang="en-US">
              <a:latin typeface="Calibri"/>
              <a:cs typeface="Calibri"/>
            </a:endParaRPr>
          </a:p>
        </p:txBody>
      </p:sp>
      <p:pic>
        <p:nvPicPr>
          <p:cNvPr id="3" name="Picture 2" descr="Screen Shot 2014-08-10 at 7.3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8107" y="1143000"/>
            <a:ext cx="6195786" cy="5715000"/>
          </a:xfrm>
          <a:prstGeom prst="rect">
            <a:avLst/>
          </a:prstGeom>
        </p:spPr>
      </p:pic>
    </p:spTree>
    <p:extLst>
      <p:ext uri="{BB962C8B-B14F-4D97-AF65-F5344CB8AC3E}">
        <p14:creationId xmlns:p14="http://schemas.microsoft.com/office/powerpoint/2010/main" val="789766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V Values</a:t>
            </a:r>
            <a:endParaRPr lang="en-US"/>
          </a:p>
        </p:txBody>
      </p:sp>
      <p:pic>
        <p:nvPicPr>
          <p:cNvPr id="3" name="Picture 2" descr="Screen Shot 2014-08-10 at 7.4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265" y="1134664"/>
            <a:ext cx="6215470" cy="5723336"/>
          </a:xfrm>
          <a:prstGeom prst="rect">
            <a:avLst/>
          </a:prstGeom>
        </p:spPr>
      </p:pic>
      <p:sp>
        <p:nvSpPr>
          <p:cNvPr id="6" name="TextBox 5"/>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spTree>
    <p:extLst>
      <p:ext uri="{BB962C8B-B14F-4D97-AF65-F5344CB8AC3E}">
        <p14:creationId xmlns:p14="http://schemas.microsoft.com/office/powerpoint/2010/main" val="63148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mtClean="0">
                <a:ea typeface="ＭＳ Ｐゴシック" pitchFamily="34" charset="-128"/>
              </a:rPr>
              <a:t>Non-Deterministic Search</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95" y="1219200"/>
            <a:ext cx="6150138" cy="532765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Q Values</a:t>
            </a:r>
            <a:endParaRPr lang="en-US"/>
          </a:p>
        </p:txBody>
      </p:sp>
      <p:pic>
        <p:nvPicPr>
          <p:cNvPr id="3" name="Picture 2" descr="Screen Shot 2014-08-10 at 7.40.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241" y="1143000"/>
            <a:ext cx="6215518" cy="5715000"/>
          </a:xfrm>
          <a:prstGeom prst="rect">
            <a:avLst/>
          </a:prstGeom>
        </p:spPr>
      </p:pic>
      <p:sp>
        <p:nvSpPr>
          <p:cNvPr id="7" name="TextBox 6"/>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spTree>
    <p:extLst>
      <p:ext uri="{BB962C8B-B14F-4D97-AF65-F5344CB8AC3E}">
        <p14:creationId xmlns:p14="http://schemas.microsoft.com/office/powerpoint/2010/main" val="789766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V Values</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-0.1</a:t>
            </a:r>
            <a:endParaRPr lang="en-US">
              <a:latin typeface="Calibri"/>
              <a:cs typeface="Calibri"/>
            </a:endParaRPr>
          </a:p>
        </p:txBody>
      </p:sp>
      <p:pic>
        <p:nvPicPr>
          <p:cNvPr id="3" name="Picture 2" descr="Screen Shot 2014-08-10 at 7.42.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182" y="1143000"/>
            <a:ext cx="6205636" cy="5715000"/>
          </a:xfrm>
          <a:prstGeom prst="rect">
            <a:avLst/>
          </a:prstGeom>
        </p:spPr>
      </p:pic>
    </p:spTree>
    <p:extLst>
      <p:ext uri="{BB962C8B-B14F-4D97-AF65-F5344CB8AC3E}">
        <p14:creationId xmlns:p14="http://schemas.microsoft.com/office/powerpoint/2010/main" val="6314840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Q Values</a:t>
            </a:r>
            <a:endParaRPr lang="en-US"/>
          </a:p>
        </p:txBody>
      </p:sp>
      <p:sp>
        <p:nvSpPr>
          <p:cNvPr id="6" name="TextBox 5"/>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-0.1</a:t>
            </a:r>
            <a:endParaRPr lang="en-US">
              <a:latin typeface="Calibri"/>
              <a:cs typeface="Calibri"/>
            </a:endParaRPr>
          </a:p>
        </p:txBody>
      </p:sp>
      <p:pic>
        <p:nvPicPr>
          <p:cNvPr id="3" name="Picture 2" descr="Screen Shot 2014-08-10 at 7.42.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5416" y="1175632"/>
            <a:ext cx="6161168" cy="5682368"/>
          </a:xfrm>
          <a:prstGeom prst="rect">
            <a:avLst/>
          </a:prstGeom>
        </p:spPr>
      </p:pic>
    </p:spTree>
    <p:extLst>
      <p:ext uri="{BB962C8B-B14F-4D97-AF65-F5344CB8AC3E}">
        <p14:creationId xmlns:p14="http://schemas.microsoft.com/office/powerpoint/2010/main" val="789766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Values of States</a:t>
            </a:r>
            <a:endParaRPr lang="en-US"/>
          </a:p>
        </p:txBody>
      </p:sp>
      <p:sp>
        <p:nvSpPr>
          <p:cNvPr id="3" name="Content Placeholder 2"/>
          <p:cNvSpPr>
            <a:spLocks noGrp="1"/>
          </p:cNvSpPr>
          <p:nvPr>
            <p:ph idx="1"/>
          </p:nvPr>
        </p:nvSpPr>
        <p:spPr/>
        <p:txBody>
          <a:bodyPr/>
          <a:lstStyle/>
          <a:p>
            <a:r>
              <a:rPr lang="en-US" sz="2800" smtClean="0"/>
              <a:t>Fundamental operation: compute the (</a:t>
            </a:r>
            <a:r>
              <a:rPr lang="en-US" sz="2800" err="1" smtClean="0"/>
              <a:t>expectimax</a:t>
            </a:r>
            <a:r>
              <a:rPr lang="en-US" sz="2800" smtClean="0"/>
              <a:t>) value of a state</a:t>
            </a:r>
          </a:p>
          <a:p>
            <a:pPr lvl="1"/>
            <a:r>
              <a:rPr lang="en-US" sz="2400" smtClean="0"/>
              <a:t>Expected utility under optimal action</a:t>
            </a:r>
          </a:p>
          <a:p>
            <a:pPr lvl="1"/>
            <a:r>
              <a:rPr lang="en-US" sz="2400" smtClean="0"/>
              <a:t>Average sum of (discounted) rewards</a:t>
            </a:r>
          </a:p>
          <a:p>
            <a:pPr lvl="1"/>
            <a:r>
              <a:rPr lang="en-US" sz="2400" smtClean="0"/>
              <a:t>This is just what </a:t>
            </a:r>
            <a:r>
              <a:rPr lang="en-US" sz="2400" err="1" smtClean="0"/>
              <a:t>expectimax</a:t>
            </a:r>
            <a:r>
              <a:rPr lang="en-US" sz="2400" smtClean="0"/>
              <a:t> computed!</a:t>
            </a:r>
          </a:p>
          <a:p>
            <a:pPr lvl="1"/>
            <a:endParaRPr lang="en-US" sz="2400" smtClean="0"/>
          </a:p>
          <a:p>
            <a:r>
              <a:rPr lang="en-US" sz="2800" smtClean="0"/>
              <a:t>Recursive definition of value:</a:t>
            </a:r>
            <a:endParaRPr lang="en-US" sz="2800"/>
          </a:p>
        </p:txBody>
      </p:sp>
      <p:pic>
        <p:nvPicPr>
          <p:cNvPr id="52" name="Picture 51" descr="txp_fig"/>
          <p:cNvPicPr>
            <a:picLocks noChangeAspect="1"/>
          </p:cNvPicPr>
          <p:nvPr>
            <p:custDataLst>
              <p:tags r:id="rId1"/>
            </p:custDataLst>
          </p:nvPr>
        </p:nvPicPr>
        <p:blipFill>
          <a:blip r:embed="rId6" cstate="print"/>
          <a:stretch>
            <a:fillRect/>
          </a:stretch>
        </p:blipFill>
        <p:spPr bwMode="auto">
          <a:xfrm>
            <a:off x="1370835" y="4343400"/>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7" cstate="print"/>
          <a:stretch>
            <a:fillRect/>
          </a:stretch>
        </p:blipFill>
        <p:spPr bwMode="auto">
          <a:xfrm>
            <a:off x="1371443" y="5727700"/>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8" cstate="print"/>
          <a:stretch>
            <a:fillRect/>
          </a:stretch>
        </p:blipFill>
        <p:spPr bwMode="auto">
          <a:xfrm>
            <a:off x="1378073" y="4986337"/>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t>s,a,s</a:t>
              </a:r>
              <a:r>
                <a:rPr lang="ja-JP" altLang="en-US" sz="2400"/>
                <a:t>’</a:t>
              </a:r>
              <a:endParaRPr lang="en-US" sz="240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rPr>
                <a:t>s</a:t>
              </a:r>
              <a:r>
                <a:rPr lang="ja-JP" altLang="en-US" sz="2400">
                  <a:solidFill>
                    <a:srgbClr val="0000FF"/>
                  </a:solidFill>
                </a:rPr>
                <a:t>’</a:t>
              </a:r>
              <a:endParaRPr lang="en-US" sz="2400">
                <a:solidFill>
                  <a:srgbClr val="0000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3627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45" name="Picture 44"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sp>
        <p:nvSpPr>
          <p:cNvPr id="358" name="Content Placeholder 357"/>
          <p:cNvSpPr>
            <a:spLocks noGrp="1"/>
          </p:cNvSpPr>
          <p:nvPr>
            <p:ph idx="1"/>
          </p:nvPr>
        </p:nvSpPr>
        <p:spPr>
          <a:xfrm>
            <a:off x="304800" y="1397001"/>
            <a:ext cx="4470400" cy="4729164"/>
          </a:xfrm>
        </p:spPr>
        <p:txBody>
          <a:bodyPr/>
          <a:lstStyle/>
          <a:p>
            <a:r>
              <a:rPr lang="en-US" sz="2400" smtClean="0"/>
              <a:t>We’re doing way too much work with </a:t>
            </a:r>
            <a:r>
              <a:rPr lang="en-US" sz="2400" err="1" smtClean="0"/>
              <a:t>expectimax</a:t>
            </a:r>
            <a:r>
              <a:rPr lang="en-US" sz="2400" smtClean="0"/>
              <a:t>!</a:t>
            </a:r>
          </a:p>
          <a:p>
            <a:pPr lvl="1"/>
            <a:endParaRPr lang="en-US" sz="2000" smtClean="0"/>
          </a:p>
          <a:p>
            <a:r>
              <a:rPr lang="en-US" sz="2400" smtClean="0"/>
              <a:t>Problem: States are repeated </a:t>
            </a:r>
          </a:p>
          <a:p>
            <a:pPr lvl="1"/>
            <a:r>
              <a:rPr lang="en-US" sz="2000" smtClean="0"/>
              <a:t>Idea: Only compute needed quantities once</a:t>
            </a:r>
          </a:p>
          <a:p>
            <a:pPr lvl="1"/>
            <a:endParaRPr lang="en-US" sz="2000" smtClean="0"/>
          </a:p>
          <a:p>
            <a:r>
              <a:rPr lang="en-US" sz="2400" smtClean="0"/>
              <a:t>Problem: Tree goes on forever</a:t>
            </a:r>
          </a:p>
          <a:p>
            <a:pPr lvl="1"/>
            <a:r>
              <a:rPr lang="en-US" sz="2000" smtClean="0"/>
              <a:t>Idea: Do a depth-limited computation, but with increasing depths until change is small</a:t>
            </a:r>
          </a:p>
          <a:p>
            <a:pPr lvl="1"/>
            <a:r>
              <a:rPr lang="en-US" sz="2000" smtClean="0"/>
              <a:t>Note: deep parts of the tree eventually don’t matter if </a:t>
            </a:r>
            <a:r>
              <a:rPr lang="el-GR" sz="2000" smtClean="0">
                <a:latin typeface="Times New Roman" pitchFamily="18" charset="0"/>
                <a:cs typeface="Times New Roman" pitchFamily="18" charset="0"/>
              </a:rPr>
              <a:t>γ</a:t>
            </a:r>
            <a:r>
              <a:rPr lang="en-US" sz="2000" smtClean="0"/>
              <a:t> &lt; 1</a:t>
            </a:r>
            <a:endParaRPr lang="en-US" sz="2000"/>
          </a:p>
        </p:txBody>
      </p:sp>
      <p:pic>
        <p:nvPicPr>
          <p:cNvPr id="41" name="Picture 40"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Time-Limited Values</a:t>
            </a:r>
            <a:endParaRPr lang="en-US"/>
          </a:p>
        </p:txBody>
      </p:sp>
      <p:sp>
        <p:nvSpPr>
          <p:cNvPr id="3" name="Content Placeholder 2"/>
          <p:cNvSpPr>
            <a:spLocks noGrp="1"/>
          </p:cNvSpPr>
          <p:nvPr>
            <p:ph idx="1"/>
          </p:nvPr>
        </p:nvSpPr>
        <p:spPr>
          <a:xfrm>
            <a:off x="406400" y="1397001"/>
            <a:ext cx="7823200" cy="4729164"/>
          </a:xfrm>
        </p:spPr>
        <p:txBody>
          <a:bodyPr/>
          <a:lstStyle/>
          <a:p>
            <a:r>
              <a:rPr lang="en-US" sz="2400" smtClean="0"/>
              <a:t>Key idea: time-limited values</a:t>
            </a:r>
          </a:p>
          <a:p>
            <a:pPr lvl="4"/>
            <a:endParaRPr lang="en-US" sz="1200" smtClean="0"/>
          </a:p>
          <a:p>
            <a:r>
              <a:rPr lang="en-US" sz="2400" smtClean="0"/>
              <a:t>Define </a:t>
            </a:r>
            <a:r>
              <a:rPr lang="en-US" sz="2400" err="1" smtClean="0"/>
              <a:t>V</a:t>
            </a:r>
            <a:r>
              <a:rPr lang="en-US" sz="2400" baseline="-25000" err="1" smtClean="0"/>
              <a:t>k</a:t>
            </a:r>
            <a:r>
              <a:rPr lang="en-US" sz="2400" smtClean="0"/>
              <a:t>(s) to be the optimal value of s if the game ends in k more time steps</a:t>
            </a:r>
          </a:p>
          <a:p>
            <a:pPr lvl="1"/>
            <a:r>
              <a:rPr lang="en-US" sz="2000" smtClean="0"/>
              <a:t>Equivalently, it’s what a depth-k </a:t>
            </a:r>
            <a:r>
              <a:rPr lang="en-US" sz="2000" err="1" smtClean="0"/>
              <a:t>expectimax</a:t>
            </a:r>
            <a:r>
              <a:rPr lang="en-US" sz="2000" smtClean="0"/>
              <a:t> would give from s</a:t>
            </a:r>
          </a:p>
          <a:p>
            <a:endParaRPr lang="en-US" sz="2400" smtClean="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144350" y="3962400"/>
            <a:ext cx="367414" cy="2415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=0</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smtClean="0">
                <a:ea typeface="ＭＳ Ｐゴシック" pitchFamily="34" charset="-128"/>
              </a:rPr>
              <a:t>Example: Grid World</a:t>
            </a:r>
          </a:p>
        </p:txBody>
      </p:sp>
      <p:pic>
        <p:nvPicPr>
          <p:cNvPr id="18434" name="Picture 4"/>
          <p:cNvPicPr>
            <a:picLocks noChangeAspect="1" noChangeArrowheads="1"/>
          </p:cNvPicPr>
          <p:nvPr/>
        </p:nvPicPr>
        <p:blipFill>
          <a:blip r:embed="rId3" cstate="print"/>
          <a:srcRect/>
          <a:stretch>
            <a:fillRect/>
          </a:stretch>
        </p:blipFill>
        <p:spPr bwMode="auto">
          <a:xfrm>
            <a:off x="6990735" y="1371600"/>
            <a:ext cx="4495800" cy="3484999"/>
          </a:xfrm>
          <a:prstGeom prst="rect">
            <a:avLst/>
          </a:prstGeom>
          <a:noFill/>
          <a:ln w="9525">
            <a:noFill/>
            <a:miter lim="800000"/>
            <a:headEnd/>
            <a:tailEnd/>
          </a:ln>
        </p:spPr>
      </p:pic>
      <p:sp>
        <p:nvSpPr>
          <p:cNvPr id="18436" name="Rectangle 3"/>
          <p:cNvSpPr txBox="1">
            <a:spLocks noChangeArrowheads="1"/>
          </p:cNvSpPr>
          <p:nvPr/>
        </p:nvSpPr>
        <p:spPr bwMode="auto">
          <a:xfrm>
            <a:off x="228600" y="1493838"/>
            <a:ext cx="6477000" cy="4525962"/>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A maze-like problem</a:t>
            </a:r>
          </a:p>
          <a:p>
            <a:pPr marL="800100" lvl="1" indent="-342900" eaLnBrk="0" hangingPunct="0">
              <a:spcBef>
                <a:spcPct val="20000"/>
              </a:spcBef>
              <a:buFont typeface="Wingdings" pitchFamily="2" charset="2"/>
              <a:buChar char="§"/>
            </a:pPr>
            <a:r>
              <a:rPr lang="en-US" smtClean="0">
                <a:latin typeface="Calibri" pitchFamily="34" charset="0"/>
              </a:rPr>
              <a:t>The </a:t>
            </a:r>
            <a:r>
              <a:rPr lang="en-US">
                <a:latin typeface="Calibri" pitchFamily="34" charset="0"/>
              </a:rPr>
              <a:t>agent lives in a grid</a:t>
            </a:r>
          </a:p>
          <a:p>
            <a:pPr marL="800100" lvl="1" indent="-342900" eaLnBrk="0" hangingPunct="0">
              <a:spcBef>
                <a:spcPct val="20000"/>
              </a:spcBef>
              <a:buFont typeface="Wingdings" pitchFamily="2" charset="2"/>
              <a:buChar char="§"/>
            </a:pPr>
            <a:r>
              <a:rPr lang="en-US">
                <a:latin typeface="Calibri" pitchFamily="34" charset="0"/>
              </a:rPr>
              <a:t>Walls block the </a:t>
            </a:r>
            <a:r>
              <a:rPr lang="en-US" smtClean="0">
                <a:latin typeface="Calibri" pitchFamily="34" charset="0"/>
              </a:rPr>
              <a:t>agent’</a:t>
            </a:r>
            <a:r>
              <a:rPr lang="en-US" altLang="ja-JP" smtClean="0">
                <a:latin typeface="Calibri" pitchFamily="34" charset="0"/>
              </a:rPr>
              <a:t>s path</a:t>
            </a:r>
          </a:p>
          <a:p>
            <a:pPr marL="800100" lvl="1" indent="-342900" eaLnBrk="0" hangingPunct="0">
              <a:spcBef>
                <a:spcPct val="20000"/>
              </a:spcBef>
              <a:buFont typeface="Wingdings" pitchFamily="2" charset="2"/>
              <a:buChar char="§"/>
            </a:pPr>
            <a:endParaRPr lang="en-US" altLang="ja-JP"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Noisy movement: </a:t>
            </a:r>
            <a:r>
              <a:rPr lang="en-US" altLang="ja-JP" sz="2000" smtClean="0">
                <a:solidFill>
                  <a:schemeClr val="accent2"/>
                </a:solidFill>
                <a:latin typeface="Calibri" pitchFamily="34" charset="0"/>
              </a:rPr>
              <a:t>actions do </a:t>
            </a:r>
            <a:r>
              <a:rPr lang="en-US" altLang="ja-JP" sz="2000">
                <a:solidFill>
                  <a:schemeClr val="accent2"/>
                </a:solidFill>
                <a:latin typeface="Calibri" pitchFamily="34" charset="0"/>
              </a:rPr>
              <a:t>not always go as </a:t>
            </a:r>
            <a:r>
              <a:rPr lang="en-US" altLang="ja-JP" sz="2000" smtClean="0">
                <a:solidFill>
                  <a:schemeClr val="accent2"/>
                </a:solidFill>
                <a:latin typeface="Calibri" pitchFamily="34" charset="0"/>
              </a:rPr>
              <a:t>planned</a:t>
            </a:r>
            <a:endParaRPr lang="en-US" altLang="ja-JP" sz="2000">
              <a:solidFill>
                <a:schemeClr val="accent2"/>
              </a:solidFill>
              <a:latin typeface="Calibri" pitchFamily="34" charset="0"/>
            </a:endParaRPr>
          </a:p>
          <a:p>
            <a:pPr marL="800100" lvl="1" indent="-342900" eaLnBrk="0" hangingPunct="0">
              <a:spcBef>
                <a:spcPct val="20000"/>
              </a:spcBef>
              <a:buClr>
                <a:schemeClr val="accent2"/>
              </a:buClr>
              <a:buFont typeface="Wingdings" pitchFamily="2" charset="2"/>
              <a:buChar char="§"/>
            </a:pPr>
            <a:r>
              <a:rPr lang="en-US">
                <a:latin typeface="Calibri" pitchFamily="34" charset="0"/>
              </a:rPr>
              <a:t>80% of the time, the action North takes the agent North </a:t>
            </a:r>
            <a:br>
              <a:rPr lang="en-US">
                <a:latin typeface="Calibri" pitchFamily="34" charset="0"/>
              </a:rPr>
            </a:br>
            <a:r>
              <a:rPr lang="en-US">
                <a:latin typeface="Calibri" pitchFamily="34" charset="0"/>
              </a:rPr>
              <a:t>(if there is no wall there)</a:t>
            </a:r>
          </a:p>
          <a:p>
            <a:pPr marL="800100" lvl="1" indent="-342900" eaLnBrk="0" hangingPunct="0">
              <a:spcBef>
                <a:spcPct val="20000"/>
              </a:spcBef>
              <a:buClr>
                <a:schemeClr val="accent2"/>
              </a:buClr>
              <a:buFont typeface="Wingdings" pitchFamily="2" charset="2"/>
              <a:buChar char="§"/>
            </a:pPr>
            <a:r>
              <a:rPr lang="en-US">
                <a:latin typeface="Calibri" pitchFamily="34" charset="0"/>
              </a:rPr>
              <a:t>10% of the time, North takes the agent West; 10% East</a:t>
            </a:r>
          </a:p>
          <a:p>
            <a:pPr marL="800100" lvl="1" indent="-342900" eaLnBrk="0" hangingPunct="0">
              <a:spcBef>
                <a:spcPct val="20000"/>
              </a:spcBef>
              <a:buClr>
                <a:schemeClr val="accent2"/>
              </a:buClr>
              <a:buFont typeface="Wingdings" pitchFamily="2" charset="2"/>
              <a:buChar char="§"/>
            </a:pPr>
            <a:r>
              <a:rPr lang="en-US">
                <a:latin typeface="Calibri" pitchFamily="34" charset="0"/>
              </a:rPr>
              <a:t>If there is a wall in the direction the agent would have been taken, the agent stays </a:t>
            </a:r>
            <a:r>
              <a:rPr lang="en-US" smtClean="0">
                <a:latin typeface="Calibri" pitchFamily="34" charset="0"/>
              </a:rPr>
              <a:t>put</a:t>
            </a:r>
          </a:p>
          <a:p>
            <a:pPr marL="800100" lvl="1" indent="-342900" eaLnBrk="0" hangingPunct="0">
              <a:spcBef>
                <a:spcPct val="20000"/>
              </a:spcBef>
              <a:buClr>
                <a:schemeClr val="accent2"/>
              </a:buClr>
              <a:buFont typeface="Wingdings" pitchFamily="2" charset="2"/>
              <a:buChar char="§"/>
            </a:pPr>
            <a:endParaRPr lang="en-US"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The agent receives rewards each time step</a:t>
            </a:r>
          </a:p>
          <a:p>
            <a:pPr marL="800100" lvl="1" indent="-342900" eaLnBrk="0" hangingPunct="0">
              <a:spcBef>
                <a:spcPct val="20000"/>
              </a:spcBef>
              <a:buFont typeface="Wingdings" pitchFamily="2" charset="2"/>
              <a:buChar char="§"/>
            </a:pPr>
            <a:r>
              <a:rPr lang="en-US" smtClean="0">
                <a:latin typeface="Calibri" pitchFamily="34" charset="0"/>
              </a:rPr>
              <a:t>Small </a:t>
            </a:r>
            <a:r>
              <a:rPr lang="en-US" altLang="ja-JP" smtClean="0">
                <a:latin typeface="Calibri" pitchFamily="34" charset="0"/>
              </a:rPr>
              <a:t>“living” </a:t>
            </a:r>
            <a:r>
              <a:rPr lang="en-US" altLang="ja-JP">
                <a:latin typeface="Calibri" pitchFamily="34" charset="0"/>
              </a:rPr>
              <a:t>reward each step (can be negative)</a:t>
            </a:r>
          </a:p>
          <a:p>
            <a:pPr marL="800100" lvl="1" indent="-342900" eaLnBrk="0" hangingPunct="0">
              <a:spcBef>
                <a:spcPct val="20000"/>
              </a:spcBef>
              <a:buFont typeface="Wingdings" pitchFamily="2" charset="2"/>
              <a:buChar char="§"/>
            </a:pPr>
            <a:r>
              <a:rPr lang="en-US">
                <a:latin typeface="Calibri" pitchFamily="34" charset="0"/>
              </a:rPr>
              <a:t>Big rewards come at the </a:t>
            </a:r>
            <a:r>
              <a:rPr lang="en-US" smtClean="0">
                <a:latin typeface="Calibri" pitchFamily="34" charset="0"/>
              </a:rPr>
              <a:t>end (good or bad)</a:t>
            </a:r>
          </a:p>
          <a:p>
            <a:pPr marL="800100" lvl="1" indent="-342900" eaLnBrk="0" hangingPunct="0">
              <a:spcBef>
                <a:spcPct val="20000"/>
              </a:spcBef>
              <a:buFont typeface="Wingdings" pitchFamily="2" charset="2"/>
              <a:buChar char="§"/>
            </a:pPr>
            <a:endParaRPr lang="en-US"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a:solidFill>
                  <a:schemeClr val="accent2"/>
                </a:solidFill>
                <a:latin typeface="Calibri" pitchFamily="34" charset="0"/>
              </a:rPr>
              <a:t>Goal: maximize sum of rewards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43135" y="137329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210800" y="389654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067801" y="388620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677400" y="2895600"/>
            <a:ext cx="433322" cy="781050"/>
          </a:xfrm>
          <a:prstGeom prst="rect">
            <a:avLst/>
          </a:prstGeom>
          <a:noFill/>
          <a:ln w="9525">
            <a:noFill/>
            <a:miter lim="800000"/>
            <a:headEnd/>
            <a:tailEnd/>
          </a:ln>
        </p:spPr>
      </p:pic>
      <p:pic>
        <p:nvPicPr>
          <p:cNvPr id="14" name="Picture 2" descr="C:\Users\Dan\Dropbox\Office\CS 188\Ketrina Art\MDPs\AgentTopDown.png"/>
          <p:cNvPicPr>
            <a:picLocks noChangeAspect="1" noChangeArrowheads="1"/>
          </p:cNvPicPr>
          <p:nvPr/>
        </p:nvPicPr>
        <p:blipFill>
          <a:blip r:embed="rId8" cstate="print"/>
          <a:srcRect/>
          <a:stretch>
            <a:fillRect/>
          </a:stretch>
        </p:blipFill>
        <p:spPr bwMode="auto">
          <a:xfrm>
            <a:off x="9454765" y="3549650"/>
            <a:ext cx="815578" cy="762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3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43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6">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3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=2</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=3</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=4</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=5</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=6</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=7</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=8</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=9</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=10</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=11</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Grid World Actions</a:t>
            </a:r>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6308" y="1728787"/>
            <a:ext cx="2067596" cy="3113557"/>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50953" y="1805405"/>
            <a:ext cx="6607647" cy="4518777"/>
          </a:xfrm>
          <a:prstGeom prst="rect">
            <a:avLst/>
          </a:prstGeom>
          <a:noFill/>
        </p:spPr>
      </p:pic>
      <p:sp>
        <p:nvSpPr>
          <p:cNvPr id="6" name="TextBox 5"/>
          <p:cNvSpPr txBox="1">
            <a:spLocks noChangeArrowheads="1"/>
          </p:cNvSpPr>
          <p:nvPr/>
        </p:nvSpPr>
        <p:spPr bwMode="auto">
          <a:xfrm>
            <a:off x="914400" y="1214735"/>
            <a:ext cx="3276600" cy="461665"/>
          </a:xfrm>
          <a:prstGeom prst="rect">
            <a:avLst/>
          </a:prstGeom>
          <a:noFill/>
          <a:ln w="9525">
            <a:noFill/>
            <a:miter lim="800000"/>
            <a:headEnd/>
            <a:tailEnd/>
          </a:ln>
        </p:spPr>
        <p:txBody>
          <a:bodyPr>
            <a:spAutoFit/>
          </a:bodyPr>
          <a:lstStyle/>
          <a:p>
            <a:pPr algn="ctr"/>
            <a:r>
              <a:rPr lang="en-US" sz="2400">
                <a:latin typeface="Calibri" pitchFamily="34" charset="0"/>
              </a:rPr>
              <a:t>Deterministic Grid World</a:t>
            </a:r>
          </a:p>
        </p:txBody>
      </p:sp>
      <p:sp>
        <p:nvSpPr>
          <p:cNvPr id="7" name="TextBox 6"/>
          <p:cNvSpPr txBox="1">
            <a:spLocks noChangeArrowheads="1"/>
          </p:cNvSpPr>
          <p:nvPr/>
        </p:nvSpPr>
        <p:spPr bwMode="auto">
          <a:xfrm>
            <a:off x="6858000" y="1214735"/>
            <a:ext cx="3276600" cy="461665"/>
          </a:xfrm>
          <a:prstGeom prst="rect">
            <a:avLst/>
          </a:prstGeom>
          <a:noFill/>
          <a:ln w="9525">
            <a:noFill/>
            <a:miter lim="800000"/>
            <a:headEnd/>
            <a:tailEnd/>
          </a:ln>
        </p:spPr>
        <p:txBody>
          <a:bodyPr>
            <a:spAutoFit/>
          </a:bodyPr>
          <a:lstStyle/>
          <a:p>
            <a:pPr algn="ctr"/>
            <a:r>
              <a:rPr lang="en-US" sz="2400">
                <a:latin typeface="Calibri" pitchFamily="34" charset="0"/>
              </a:rPr>
              <a:t>Stochastic Grid World</a:t>
            </a:r>
          </a:p>
        </p:txBody>
      </p:sp>
      <p:cxnSp>
        <p:nvCxnSpPr>
          <p:cNvPr id="8" name="Straight Connector 7"/>
          <p:cNvCxnSpPr/>
          <p:nvPr/>
        </p:nvCxnSpPr>
        <p:spPr>
          <a:xfrm rot="16200000" flipH="1">
            <a:off x="2171700" y="3924301"/>
            <a:ext cx="5181600" cy="7620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71600" y="4877716"/>
            <a:ext cx="2057400" cy="144261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=12</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=100</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Computing Time-Limited Values</a:t>
            </a:r>
            <a:endParaRPr lang="en-US"/>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2" cstate="print"/>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2"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2" cstate="print"/>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6" cstate="print"/>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6"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6" cstate="print"/>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7" cstate="print"/>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7"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7" cstate="print"/>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8" cstate="print"/>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8"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8" cstate="print"/>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9" cstate="print"/>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30" cstate="print">
            <a:extLst>
              <a:ext uri="{28A0092B-C50C-407E-A947-70E740481C1C}">
                <a14:useLocalDpi xmlns:a14="http://schemas.microsoft.com/office/drawing/2010/main" val="0"/>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9"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9" cstate="print"/>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 Iteration</a:t>
            </a:r>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smtClean="0">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smtClean="0">
                <a:ea typeface="ＭＳ Ｐゴシック" pitchFamily="34" charset="-128"/>
              </a:rPr>
              <a:t>Start with V</a:t>
            </a:r>
            <a:r>
              <a:rPr lang="en-US" sz="2400" baseline="-25000" smtClean="0">
                <a:ea typeface="ＭＳ Ｐゴシック" pitchFamily="34" charset="-128"/>
              </a:rPr>
              <a:t>0</a:t>
            </a:r>
            <a:r>
              <a:rPr lang="en-US" sz="2400" smtClean="0">
                <a:ea typeface="ＭＳ Ｐゴシック" pitchFamily="34" charset="-128"/>
              </a:rPr>
              <a:t>(s) = 0: no time steps left means an expected reward sum of zero</a:t>
            </a:r>
          </a:p>
          <a:p>
            <a:pPr lvl="2">
              <a:lnSpc>
                <a:spcPct val="80000"/>
              </a:lnSpc>
            </a:pPr>
            <a:endParaRPr lang="en-US" sz="1600" smtClean="0">
              <a:ea typeface="ＭＳ Ｐゴシック" pitchFamily="34" charset="-128"/>
            </a:endParaRPr>
          </a:p>
          <a:p>
            <a:pPr>
              <a:lnSpc>
                <a:spcPct val="80000"/>
              </a:lnSpc>
            </a:pPr>
            <a:r>
              <a:rPr lang="en-US" sz="2400" smtClean="0">
                <a:ea typeface="ＭＳ Ｐゴシック" pitchFamily="34" charset="-128"/>
              </a:rPr>
              <a:t>Given vector of </a:t>
            </a:r>
            <a:r>
              <a:rPr lang="en-US" sz="2400" err="1" smtClean="0">
                <a:ea typeface="ＭＳ Ｐゴシック" pitchFamily="34" charset="-128"/>
              </a:rPr>
              <a:t>V</a:t>
            </a:r>
            <a:r>
              <a:rPr lang="en-US" sz="2400" baseline="-25000" err="1" smtClean="0">
                <a:ea typeface="ＭＳ Ｐゴシック" pitchFamily="34" charset="-128"/>
              </a:rPr>
              <a:t>k</a:t>
            </a:r>
            <a:r>
              <a:rPr lang="en-US" sz="2400" smtClean="0">
                <a:ea typeface="ＭＳ Ｐゴシック" pitchFamily="34" charset="-128"/>
              </a:rPr>
              <a:t>(s) values, do one ply of </a:t>
            </a:r>
            <a:r>
              <a:rPr lang="en-US" sz="2400" err="1" smtClean="0">
                <a:ea typeface="ＭＳ Ｐゴシック" pitchFamily="34" charset="-128"/>
              </a:rPr>
              <a:t>expectimax</a:t>
            </a:r>
            <a:r>
              <a:rPr lang="en-US" sz="2400" smtClean="0">
                <a:ea typeface="ＭＳ Ｐゴシック" pitchFamily="34" charset="-128"/>
              </a:rPr>
              <a:t> from each state: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Repeat until convergence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Complexity of each iteration: O(S</a:t>
            </a:r>
            <a:r>
              <a:rPr lang="en-US" sz="2400" baseline="30000" smtClean="0">
                <a:ea typeface="ＭＳ Ｐゴシック" pitchFamily="34" charset="-128"/>
              </a:rPr>
              <a:t>2</a:t>
            </a:r>
            <a:r>
              <a:rPr lang="en-US" sz="2400" smtClean="0">
                <a:ea typeface="ＭＳ Ｐゴシック" pitchFamily="34" charset="-128"/>
              </a:rPr>
              <a:t>A)</a:t>
            </a: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Theorem: will converge to unique optimal values</a:t>
            </a:r>
          </a:p>
          <a:p>
            <a:pPr lvl="1">
              <a:lnSpc>
                <a:spcPct val="80000"/>
              </a:lnSpc>
            </a:pPr>
            <a:r>
              <a:rPr lang="en-US" sz="2000" smtClean="0">
                <a:ea typeface="ＭＳ Ｐゴシック" pitchFamily="34" charset="-128"/>
              </a:rPr>
              <a:t>Basic idea: approximations get refined towards optimal values</a:t>
            </a:r>
          </a:p>
          <a:p>
            <a:pPr lvl="1">
              <a:lnSpc>
                <a:spcPct val="80000"/>
              </a:lnSpc>
            </a:pPr>
            <a:r>
              <a:rPr lang="en-US" sz="2000" smtClean="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smtClean="0">
                  <a:solidFill>
                    <a:srgbClr val="0000FF"/>
                  </a:solidFill>
                  <a:latin typeface="Calibri"/>
                  <a:cs typeface="Calibri"/>
                </a:rPr>
                <a:t>V</a:t>
              </a:r>
              <a:r>
                <a:rPr lang="en-US" baseline="-25000" smtClean="0">
                  <a:solidFill>
                    <a:srgbClr val="0000FF"/>
                  </a:solidFill>
                  <a:latin typeface="Calibri"/>
                  <a:cs typeface="Calibri"/>
                </a:rPr>
                <a:t>k+1</a:t>
              </a:r>
              <a:r>
                <a:rPr lang="en-US" smtClean="0">
                  <a:solidFill>
                    <a:srgbClr val="0000FF"/>
                  </a:solidFill>
                  <a:latin typeface="Calibri"/>
                  <a:cs typeface="Calibri"/>
                </a:rPr>
                <a:t>(s)</a:t>
              </a:r>
              <a:endParaRPr lang="en-US">
                <a:solidFill>
                  <a:srgbClr val="0000FF"/>
                </a:solidFill>
                <a:latin typeface="Calibri"/>
                <a:cs typeface="Calibri"/>
              </a:endParaRP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smtClean="0">
                  <a:solidFill>
                    <a:srgbClr val="0000FF"/>
                  </a:solidFill>
                  <a:latin typeface="Calibri"/>
                  <a:cs typeface="Calibri"/>
                </a:rPr>
                <a:t>V</a:t>
              </a:r>
              <a:r>
                <a:rPr lang="en-US" baseline="-25000" err="1" smtClean="0">
                  <a:solidFill>
                    <a:srgbClr val="0000FF"/>
                  </a:solidFill>
                  <a:latin typeface="Calibri"/>
                  <a:cs typeface="Calibri"/>
                </a:rPr>
                <a:t>k</a:t>
              </a:r>
              <a:r>
                <a:rPr lang="en-US" smtClean="0">
                  <a:solidFill>
                    <a:srgbClr val="0000FF"/>
                  </a:solidFill>
                  <a:latin typeface="Calibri"/>
                  <a:cs typeface="Calibri"/>
                </a:rPr>
                <a:t>(s’</a:t>
              </a:r>
              <a:r>
                <a:rPr lang="en-US" altLang="ja-JP" smtClean="0">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smtClean="0">
                <a:latin typeface="Calibri"/>
                <a:cs typeface="Calibri"/>
              </a:rPr>
              <a:t>Assume no discount!</a:t>
            </a:r>
            <a:endParaRPr lang="en-US" i="1">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smtClean="0">
                <a:latin typeface="Calibri"/>
                <a:cs typeface="Calibri"/>
              </a:rPr>
              <a:t>  0             0             0</a:t>
            </a:r>
            <a:endParaRPr lang="en-US" sz="2800">
              <a:latin typeface="Calibri"/>
              <a:cs typeface="Calibri"/>
            </a:endParaRP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smtClean="0">
                <a:latin typeface="Calibri"/>
                <a:cs typeface="Calibri"/>
              </a:rPr>
              <a:t>  2             1             0</a:t>
            </a:r>
            <a:endParaRPr lang="en-US" sz="2800">
              <a:latin typeface="Calibri"/>
              <a:cs typeface="Calibri"/>
            </a:endParaRP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smtClean="0">
                <a:latin typeface="Calibri"/>
                <a:cs typeface="Calibri"/>
              </a:rPr>
              <a:t>  3.5          2.5          0</a:t>
            </a:r>
            <a:endParaRPr lang="en-US" sz="2800">
              <a:latin typeface="Calibri"/>
              <a:cs typeface="Calibri"/>
            </a:endParaRP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smtClean="0">
                <a:latin typeface="Calibri"/>
                <a:cs typeface="Calibri"/>
              </a:rPr>
              <a:t>Assume no discount!</a:t>
            </a:r>
            <a:endParaRPr lang="en-US" i="1">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138765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Convergence*</a:t>
            </a:r>
            <a:endParaRPr lang="en-US">
              <a:latin typeface="Calibri"/>
              <a:cs typeface="Calibri"/>
            </a:endParaRPr>
          </a:p>
        </p:txBody>
      </p:sp>
      <p:sp>
        <p:nvSpPr>
          <p:cNvPr id="3" name="Content Placeholder 2"/>
          <p:cNvSpPr>
            <a:spLocks noGrp="1"/>
          </p:cNvSpPr>
          <p:nvPr>
            <p:ph idx="1"/>
          </p:nvPr>
        </p:nvSpPr>
        <p:spPr>
          <a:xfrm>
            <a:off x="406400" y="1397001"/>
            <a:ext cx="6375400" cy="4729164"/>
          </a:xfrm>
        </p:spPr>
        <p:txBody>
          <a:bodyPr/>
          <a:lstStyle/>
          <a:p>
            <a:r>
              <a:rPr lang="en-US" sz="2000" smtClean="0">
                <a:latin typeface="Calibri"/>
                <a:cs typeface="Calibri"/>
              </a:rPr>
              <a:t>How do we know the </a:t>
            </a:r>
            <a:r>
              <a:rPr lang="en-US" sz="2000" err="1" smtClean="0">
                <a:latin typeface="Calibri"/>
                <a:cs typeface="Calibri"/>
              </a:rPr>
              <a:t>V</a:t>
            </a:r>
            <a:r>
              <a:rPr lang="en-US" sz="2000" baseline="-25000" err="1" smtClean="0">
                <a:latin typeface="Calibri"/>
                <a:cs typeface="Calibri"/>
              </a:rPr>
              <a:t>k</a:t>
            </a:r>
            <a:r>
              <a:rPr lang="en-US" sz="2000" smtClean="0">
                <a:latin typeface="Calibri"/>
                <a:cs typeface="Calibri"/>
              </a:rPr>
              <a:t> vectors are going to converge?</a:t>
            </a:r>
          </a:p>
          <a:p>
            <a:pPr lvl="1"/>
            <a:endParaRPr lang="en-US" sz="1600" smtClean="0">
              <a:latin typeface="Calibri"/>
              <a:cs typeface="Calibri"/>
            </a:endParaRPr>
          </a:p>
          <a:p>
            <a:r>
              <a:rPr lang="en-US" sz="2000" smtClean="0">
                <a:latin typeface="Calibri"/>
                <a:cs typeface="Calibri"/>
              </a:rPr>
              <a:t>Case 1: If the tree has maximum depth M, then V</a:t>
            </a:r>
            <a:r>
              <a:rPr lang="en-US" sz="2000" baseline="-25000" smtClean="0">
                <a:latin typeface="Calibri"/>
                <a:cs typeface="Calibri"/>
              </a:rPr>
              <a:t>M</a:t>
            </a:r>
            <a:r>
              <a:rPr lang="en-US" sz="2000" smtClean="0">
                <a:latin typeface="Calibri"/>
                <a:cs typeface="Calibri"/>
              </a:rPr>
              <a:t> holds the actual </a:t>
            </a:r>
            <a:r>
              <a:rPr lang="en-US" sz="2000" err="1" smtClean="0">
                <a:latin typeface="Calibri"/>
                <a:cs typeface="Calibri"/>
              </a:rPr>
              <a:t>untruncated</a:t>
            </a:r>
            <a:r>
              <a:rPr lang="en-US" sz="2000" smtClean="0">
                <a:latin typeface="Calibri"/>
                <a:cs typeface="Calibri"/>
              </a:rPr>
              <a:t> values</a:t>
            </a:r>
          </a:p>
          <a:p>
            <a:pPr lvl="1"/>
            <a:endParaRPr lang="en-US" sz="1600" smtClean="0">
              <a:latin typeface="Calibri"/>
              <a:cs typeface="Calibri"/>
            </a:endParaRPr>
          </a:p>
          <a:p>
            <a:r>
              <a:rPr lang="en-US" sz="2000" smtClean="0">
                <a:latin typeface="Calibri"/>
                <a:cs typeface="Calibri"/>
              </a:rPr>
              <a:t>Case 2: If the discount is less than 1</a:t>
            </a:r>
          </a:p>
          <a:p>
            <a:pPr lvl="1"/>
            <a:r>
              <a:rPr lang="en-US" sz="1800" smtClean="0">
                <a:latin typeface="Calibri"/>
                <a:cs typeface="Calibri"/>
              </a:rPr>
              <a:t>Sketch: For any state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and V</a:t>
            </a:r>
            <a:r>
              <a:rPr lang="en-US" sz="1800" baseline="-25000" smtClean="0">
                <a:latin typeface="Calibri"/>
                <a:cs typeface="Calibri"/>
              </a:rPr>
              <a:t>k+1</a:t>
            </a:r>
            <a:r>
              <a:rPr lang="en-US" sz="1800" smtClean="0">
                <a:latin typeface="Calibri"/>
                <a:cs typeface="Calibri"/>
              </a:rPr>
              <a:t> can be viewed as depth k+1 </a:t>
            </a:r>
            <a:r>
              <a:rPr lang="en-US" sz="1800" err="1" smtClean="0">
                <a:latin typeface="Calibri"/>
                <a:cs typeface="Calibri"/>
              </a:rPr>
              <a:t>expectimax</a:t>
            </a:r>
            <a:r>
              <a:rPr lang="en-US" sz="1800" smtClean="0">
                <a:latin typeface="Calibri"/>
                <a:cs typeface="Calibri"/>
              </a:rPr>
              <a:t> results in nearly identical search trees</a:t>
            </a:r>
          </a:p>
          <a:p>
            <a:pPr lvl="1"/>
            <a:r>
              <a:rPr lang="en-US" sz="1800" smtClean="0">
                <a:latin typeface="Calibri"/>
                <a:cs typeface="Calibri"/>
              </a:rPr>
              <a:t>The difference is that on the bottom layer, V</a:t>
            </a:r>
            <a:r>
              <a:rPr lang="en-US" sz="1800" baseline="-25000" smtClean="0">
                <a:latin typeface="Calibri"/>
                <a:cs typeface="Calibri"/>
              </a:rPr>
              <a:t>k+1</a:t>
            </a:r>
            <a:r>
              <a:rPr lang="en-US" sz="1800" smtClean="0">
                <a:latin typeface="Calibri"/>
                <a:cs typeface="Calibri"/>
              </a:rPr>
              <a:t> has actual rewards while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has zeros</a:t>
            </a:r>
          </a:p>
          <a:p>
            <a:pPr lvl="1"/>
            <a:r>
              <a:rPr lang="en-US" sz="1800" smtClean="0">
                <a:latin typeface="Calibri"/>
                <a:cs typeface="Calibri"/>
              </a:rPr>
              <a:t>That last layer is at best all R</a:t>
            </a:r>
            <a:r>
              <a:rPr lang="en-US" sz="1800" baseline="-25000" smtClean="0">
                <a:latin typeface="Calibri"/>
                <a:cs typeface="Calibri"/>
              </a:rPr>
              <a:t>MAX</a:t>
            </a:r>
            <a:r>
              <a:rPr lang="en-US" sz="1800" smtClean="0">
                <a:latin typeface="Calibri"/>
                <a:cs typeface="Calibri"/>
              </a:rPr>
              <a:t> </a:t>
            </a:r>
          </a:p>
          <a:p>
            <a:pPr lvl="1"/>
            <a:r>
              <a:rPr lang="en-US" sz="1800" smtClean="0">
                <a:latin typeface="Calibri"/>
                <a:cs typeface="Calibri"/>
              </a:rPr>
              <a:t>It is at worst R</a:t>
            </a:r>
            <a:r>
              <a:rPr lang="en-US" sz="1800" baseline="-25000" smtClean="0">
                <a:latin typeface="Calibri"/>
                <a:cs typeface="Calibri"/>
              </a:rPr>
              <a:t>MIN</a:t>
            </a:r>
            <a:r>
              <a:rPr lang="en-US" sz="1800" smtClean="0">
                <a:latin typeface="Calibri"/>
                <a:cs typeface="Calibri"/>
              </a:rPr>
              <a:t> </a:t>
            </a:r>
          </a:p>
          <a:p>
            <a:pPr lvl="1"/>
            <a:r>
              <a:rPr lang="en-US" sz="1800" smtClean="0">
                <a:latin typeface="Calibri"/>
                <a:cs typeface="Calibri"/>
              </a:rPr>
              <a:t>But everything is discounted by </a:t>
            </a:r>
            <a:r>
              <a:rPr lang="el-GR" sz="1800" smtClean="0">
                <a:latin typeface="Calibri"/>
                <a:cs typeface="Calibri"/>
              </a:rPr>
              <a:t>γ</a:t>
            </a:r>
            <a:r>
              <a:rPr lang="en-US" sz="1800" baseline="30000" smtClean="0">
                <a:latin typeface="Calibri"/>
                <a:cs typeface="Calibri"/>
              </a:rPr>
              <a:t>k</a:t>
            </a:r>
            <a:r>
              <a:rPr lang="en-US" sz="1800" smtClean="0">
                <a:latin typeface="Calibri"/>
                <a:cs typeface="Calibri"/>
              </a:rPr>
              <a:t> that far out</a:t>
            </a:r>
          </a:p>
          <a:p>
            <a:pPr lvl="1"/>
            <a:r>
              <a:rPr lang="en-US" sz="1800" smtClean="0">
                <a:latin typeface="Calibri"/>
                <a:cs typeface="Calibri"/>
              </a:rPr>
              <a:t>So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and V</a:t>
            </a:r>
            <a:r>
              <a:rPr lang="en-US" sz="1800" baseline="-25000" smtClean="0">
                <a:latin typeface="Calibri"/>
                <a:cs typeface="Calibri"/>
              </a:rPr>
              <a:t>k+1</a:t>
            </a:r>
            <a:r>
              <a:rPr lang="en-US" sz="1800" smtClean="0">
                <a:latin typeface="Calibri"/>
                <a:cs typeface="Calibri"/>
              </a:rPr>
              <a:t> are at most </a:t>
            </a:r>
            <a:r>
              <a:rPr lang="el-GR" sz="1800" smtClean="0">
                <a:latin typeface="Calibri"/>
                <a:cs typeface="Calibri"/>
              </a:rPr>
              <a:t>γ</a:t>
            </a:r>
            <a:r>
              <a:rPr lang="en-US" sz="1800" baseline="30000" smtClean="0">
                <a:latin typeface="Calibri"/>
                <a:cs typeface="Calibri"/>
              </a:rPr>
              <a:t>k</a:t>
            </a:r>
            <a:r>
              <a:rPr lang="en-US" sz="1800" smtClean="0">
                <a:latin typeface="Calibri"/>
                <a:cs typeface="Calibri"/>
              </a:rPr>
              <a:t> </a:t>
            </a:r>
            <a:r>
              <a:rPr lang="en-US" sz="1800" err="1" smtClean="0">
                <a:latin typeface="Calibri"/>
                <a:cs typeface="Calibri"/>
              </a:rPr>
              <a:t>max|R</a:t>
            </a:r>
            <a:r>
              <a:rPr lang="en-US" sz="1800" smtClean="0">
                <a:latin typeface="Calibri"/>
                <a:cs typeface="Calibri"/>
              </a:rPr>
              <a:t>| different</a:t>
            </a:r>
          </a:p>
          <a:p>
            <a:pPr lvl="1"/>
            <a:r>
              <a:rPr lang="en-US" sz="1800" smtClean="0">
                <a:latin typeface="Calibri"/>
                <a:cs typeface="Calibri"/>
              </a:rPr>
              <a:t>So as k increases, the values converge</a:t>
            </a:r>
            <a:endParaRPr lang="en-US" sz="1800">
              <a:latin typeface="Calibri"/>
              <a:cs typeface="Calibri"/>
            </a:endParaRP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Next Time: Policy-Based Methods</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smtClean="0">
                <a:ea typeface="ＭＳ Ｐゴシック" pitchFamily="34" charset="-128"/>
              </a:rPr>
              <a:t>Markov Decision Processes</a:t>
            </a:r>
          </a:p>
        </p:txBody>
      </p:sp>
      <p:sp>
        <p:nvSpPr>
          <p:cNvPr id="22530" name="Rectangle 3"/>
          <p:cNvSpPr>
            <a:spLocks noGrp="1" noChangeArrowheads="1"/>
          </p:cNvSpPr>
          <p:nvPr>
            <p:ph idx="1"/>
          </p:nvPr>
        </p:nvSpPr>
        <p:spPr>
          <a:xfrm>
            <a:off x="228600" y="1493838"/>
            <a:ext cx="6553200" cy="4525962"/>
          </a:xfrm>
        </p:spPr>
        <p:txBody>
          <a:bodyPr/>
          <a:lstStyle/>
          <a:p>
            <a:pPr>
              <a:lnSpc>
                <a:spcPct val="80000"/>
              </a:lnSpc>
            </a:pPr>
            <a:r>
              <a:rPr lang="en-US" sz="2400" smtClean="0">
                <a:ea typeface="ＭＳ Ｐゴシック" pitchFamily="34" charset="-128"/>
              </a:rPr>
              <a:t>An MDP is defined by:</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set of states s </a:t>
            </a:r>
            <a:r>
              <a:rPr lang="en-US" sz="2000" smtClean="0">
                <a:solidFill>
                  <a:srgbClr val="CC0000"/>
                </a:solidFill>
                <a:ea typeface="ＭＳ Ｐゴシック" pitchFamily="34" charset="-128"/>
                <a:sym typeface="Symbol" pitchFamily="18" charset="2"/>
              </a:rPr>
              <a:t> </a:t>
            </a:r>
            <a:r>
              <a:rPr lang="en-US" sz="2000" smtClean="0">
                <a:solidFill>
                  <a:srgbClr val="CC0000"/>
                </a:solidFill>
                <a:ea typeface="ＭＳ Ｐゴシック" pitchFamily="34" charset="-128"/>
              </a:rPr>
              <a:t>S</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set of actions a </a:t>
            </a:r>
            <a:r>
              <a:rPr lang="en-US" sz="2000" smtClean="0">
                <a:solidFill>
                  <a:srgbClr val="CC0000"/>
                </a:solidFill>
                <a:ea typeface="ＭＳ Ｐゴシック" pitchFamily="34" charset="-128"/>
                <a:sym typeface="Symbol" pitchFamily="18" charset="2"/>
              </a:rPr>
              <a:t> A</a:t>
            </a:r>
            <a:endParaRPr lang="en-US" sz="2000" smtClean="0">
              <a:solidFill>
                <a:srgbClr val="CC0000"/>
              </a:solidFill>
              <a:ea typeface="ＭＳ Ｐゴシック" pitchFamily="34" charset="-128"/>
            </a:endParaRP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transition function T(s, a, s</a:t>
            </a:r>
            <a:r>
              <a:rPr lang="en-US" altLang="ja-JP" sz="2000" smtClean="0">
                <a:solidFill>
                  <a:srgbClr val="CC0000"/>
                </a:solidFill>
                <a:ea typeface="ＭＳ Ｐゴシック" pitchFamily="34" charset="-128"/>
              </a:rPr>
              <a:t>’)</a:t>
            </a:r>
            <a:endParaRPr lang="en-US" altLang="ja-JP" sz="2000" smtClean="0">
              <a:ea typeface="ＭＳ Ｐゴシック" pitchFamily="34" charset="-128"/>
            </a:endParaRPr>
          </a:p>
          <a:p>
            <a:pPr lvl="2">
              <a:lnSpc>
                <a:spcPct val="80000"/>
              </a:lnSpc>
            </a:pPr>
            <a:r>
              <a:rPr lang="en-US" sz="1800" smtClean="0">
                <a:ea typeface="ＭＳ Ｐゴシック" pitchFamily="34" charset="-128"/>
              </a:rPr>
              <a:t>Probability that a from s leads to s’, i.e., P(s</a:t>
            </a:r>
            <a:r>
              <a:rPr lang="en-US" altLang="ja-JP" sz="1800" smtClean="0">
                <a:ea typeface="ＭＳ Ｐゴシック" pitchFamily="34" charset="-128"/>
              </a:rPr>
              <a:t>’| s, a)</a:t>
            </a:r>
          </a:p>
          <a:p>
            <a:pPr lvl="2">
              <a:lnSpc>
                <a:spcPct val="80000"/>
              </a:lnSpc>
            </a:pPr>
            <a:r>
              <a:rPr lang="en-US" sz="1800" smtClean="0">
                <a:ea typeface="ＭＳ Ｐゴシック" pitchFamily="34" charset="-128"/>
              </a:rPr>
              <a:t>Also called the model or the dynamics</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reward function R(s, a, s</a:t>
            </a:r>
            <a:r>
              <a:rPr lang="en-US" altLang="ja-JP" sz="2000" smtClean="0">
                <a:solidFill>
                  <a:srgbClr val="CC0000"/>
                </a:solidFill>
                <a:ea typeface="ＭＳ Ｐゴシック" pitchFamily="34" charset="-128"/>
              </a:rPr>
              <a:t>’) </a:t>
            </a:r>
          </a:p>
          <a:p>
            <a:pPr lvl="2">
              <a:lnSpc>
                <a:spcPct val="80000"/>
              </a:lnSpc>
            </a:pPr>
            <a:r>
              <a:rPr lang="en-US" sz="1800" smtClean="0">
                <a:ea typeface="ＭＳ Ｐゴシック" pitchFamily="34" charset="-128"/>
              </a:rPr>
              <a:t>Sometimes just R(s) or R(s</a:t>
            </a:r>
            <a:r>
              <a:rPr lang="en-US" altLang="ja-JP" sz="1800" smtClean="0">
                <a:ea typeface="ＭＳ Ｐゴシック" pitchFamily="34" charset="-128"/>
              </a:rPr>
              <a:t>’)</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start state</a:t>
            </a:r>
            <a:endParaRPr lang="en-US" sz="2000" smtClean="0">
              <a:ea typeface="ＭＳ Ｐゴシック" pitchFamily="34" charset="-128"/>
            </a:endParaRPr>
          </a:p>
          <a:p>
            <a:pPr lvl="1">
              <a:lnSpc>
                <a:spcPct val="80000"/>
              </a:lnSpc>
            </a:pPr>
            <a:r>
              <a:rPr lang="en-US" sz="2000" smtClean="0">
                <a:ea typeface="ＭＳ Ｐゴシック" pitchFamily="34" charset="-128"/>
              </a:rPr>
              <a:t>Maybe a </a:t>
            </a:r>
            <a:r>
              <a:rPr lang="en-US" sz="2000" smtClean="0">
                <a:solidFill>
                  <a:srgbClr val="CC0000"/>
                </a:solidFill>
                <a:ea typeface="ＭＳ Ｐゴシック" pitchFamily="34" charset="-128"/>
              </a:rPr>
              <a:t>terminal state</a:t>
            </a:r>
          </a:p>
          <a:p>
            <a:pPr lvl="1">
              <a:lnSpc>
                <a:spcPct val="80000"/>
              </a:lnSpc>
            </a:pPr>
            <a:endParaRPr lang="en-US" sz="3200" smtClean="0">
              <a:ea typeface="ＭＳ Ｐゴシック" pitchFamily="34" charset="-128"/>
            </a:endParaRPr>
          </a:p>
          <a:p>
            <a:pPr>
              <a:lnSpc>
                <a:spcPct val="80000"/>
              </a:lnSpc>
            </a:pPr>
            <a:r>
              <a:rPr lang="en-US" sz="2400" smtClean="0">
                <a:ea typeface="ＭＳ Ｐゴシック" pitchFamily="34" charset="-128"/>
              </a:rPr>
              <a:t>MDPs are non-deterministic search problems</a:t>
            </a:r>
          </a:p>
          <a:p>
            <a:pPr lvl="1">
              <a:lnSpc>
                <a:spcPct val="80000"/>
              </a:lnSpc>
            </a:pPr>
            <a:r>
              <a:rPr lang="en-US" sz="2000" smtClean="0">
                <a:ea typeface="ＭＳ Ｐゴシック" pitchFamily="34" charset="-128"/>
              </a:rPr>
              <a:t>One way to solve them is with </a:t>
            </a:r>
            <a:r>
              <a:rPr lang="en-US" sz="2000" err="1" smtClean="0">
                <a:ea typeface="ＭＳ Ｐゴシック" pitchFamily="34" charset="-128"/>
              </a:rPr>
              <a:t>expectimax</a:t>
            </a:r>
            <a:r>
              <a:rPr lang="en-US" sz="2000" smtClean="0">
                <a:ea typeface="ＭＳ Ｐゴシック" pitchFamily="34" charset="-128"/>
              </a:rPr>
              <a:t> search</a:t>
            </a:r>
          </a:p>
          <a:p>
            <a:pPr lvl="1">
              <a:lnSpc>
                <a:spcPct val="80000"/>
              </a:lnSpc>
            </a:pPr>
            <a:r>
              <a:rPr lang="en-US" sz="2000" smtClean="0">
                <a:ea typeface="ＭＳ Ｐゴシック" pitchFamily="34" charset="-128"/>
              </a:rPr>
              <a:t>We’</a:t>
            </a:r>
            <a:r>
              <a:rPr lang="en-US" altLang="ja-JP" sz="2000" smtClean="0">
                <a:ea typeface="ＭＳ Ｐゴシック" pitchFamily="34" charset="-128"/>
              </a:rPr>
              <a:t>ll have a new tool soon</a:t>
            </a:r>
            <a:endParaRPr lang="en-US" sz="2000" smtClean="0">
              <a:ea typeface="ＭＳ Ｐゴシック" pitchFamily="34" charset="-128"/>
            </a:endParaRPr>
          </a:p>
        </p:txBody>
      </p:sp>
      <p:pic>
        <p:nvPicPr>
          <p:cNvPr id="7" name="Picture 4"/>
          <p:cNvPicPr>
            <a:picLocks noChangeAspect="1" noChangeArrowheads="1"/>
          </p:cNvPicPr>
          <p:nvPr/>
        </p:nvPicPr>
        <p:blipFill>
          <a:blip r:embed="rId3" cstate="print"/>
          <a:srcRect/>
          <a:stretch>
            <a:fillRect/>
          </a:stretch>
        </p:blipFill>
        <p:spPr bwMode="auto">
          <a:xfrm>
            <a:off x="6990735" y="1371600"/>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43135" y="137329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210800" y="389654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067801" y="388620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677400" y="2895600"/>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471422" y="3581400"/>
            <a:ext cx="815578" cy="7620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Video of Demo </a:t>
            </a:r>
            <a:r>
              <a:rPr lang="en-US" err="1" smtClean="0"/>
              <a:t>Gridworld</a:t>
            </a:r>
            <a:r>
              <a:rPr lang="en-US" smtClean="0"/>
              <a:t> Manual Intro</a:t>
            </a:r>
            <a:endParaRPr lang="en-US"/>
          </a:p>
        </p:txBody>
      </p:sp>
      <p:pic>
        <p:nvPicPr>
          <p:cNvPr id="4" name="Gridworld Manual Intr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34835796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smtClean="0">
                <a:ea typeface="ＭＳ Ｐゴシック" pitchFamily="34" charset="-128"/>
              </a:rPr>
              <a:t>What is Markov about MDPs?</a:t>
            </a:r>
          </a:p>
        </p:txBody>
      </p:sp>
      <p:sp>
        <p:nvSpPr>
          <p:cNvPr id="24578" name="Content Placeholder 2"/>
          <p:cNvSpPr>
            <a:spLocks noGrp="1"/>
          </p:cNvSpPr>
          <p:nvPr>
            <p:ph idx="1"/>
          </p:nvPr>
        </p:nvSpPr>
        <p:spPr>
          <a:xfrm>
            <a:off x="457200" y="1447800"/>
            <a:ext cx="8610600" cy="4525963"/>
          </a:xfrm>
        </p:spPr>
        <p:txBody>
          <a:bodyPr/>
          <a:lstStyle/>
          <a:p>
            <a:r>
              <a:rPr lang="en-US" altLang="ja-JP" sz="2400" smtClean="0">
                <a:ea typeface="ＭＳ Ｐゴシック" pitchFamily="34" charset="-128"/>
              </a:rPr>
              <a:t>“Markov” generally means that given the present state, the future and the past are independent</a:t>
            </a:r>
          </a:p>
          <a:p>
            <a:pPr lvl="2"/>
            <a:endParaRPr lang="en-US" sz="1600" smtClean="0">
              <a:ea typeface="ＭＳ Ｐゴシック" pitchFamily="34" charset="-128"/>
            </a:endParaRPr>
          </a:p>
          <a:p>
            <a:r>
              <a:rPr lang="en-US" sz="2400" smtClean="0">
                <a:ea typeface="ＭＳ Ｐゴシック" pitchFamily="34" charset="-128"/>
              </a:rPr>
              <a:t>For Markov decision processes, </a:t>
            </a:r>
            <a:r>
              <a:rPr lang="en-US" altLang="ja-JP" sz="2400" smtClean="0">
                <a:ea typeface="ＭＳ Ｐゴシック" pitchFamily="34" charset="-128"/>
              </a:rPr>
              <a:t>“Markov” means action outcomes depend only on the current state</a:t>
            </a:r>
          </a:p>
          <a:p>
            <a:endParaRPr lang="en-US" altLang="ja-JP" sz="2400" smtClean="0">
              <a:ea typeface="ＭＳ Ｐゴシック" pitchFamily="34" charset="-128"/>
            </a:endParaRPr>
          </a:p>
          <a:p>
            <a:endParaRPr lang="en-US" altLang="ja-JP" sz="2400" smtClean="0">
              <a:ea typeface="ＭＳ Ｐゴシック" pitchFamily="34" charset="-128"/>
            </a:endParaRPr>
          </a:p>
          <a:p>
            <a:endParaRPr lang="en-US" altLang="ja-JP" sz="2000" smtClean="0">
              <a:ea typeface="ＭＳ Ｐゴシック" pitchFamily="34" charset="-128"/>
            </a:endParaRPr>
          </a:p>
          <a:p>
            <a:endParaRPr lang="en-US" altLang="ja-JP" sz="2000" smtClean="0">
              <a:ea typeface="ＭＳ Ｐゴシック" pitchFamily="34" charset="-128"/>
            </a:endParaRPr>
          </a:p>
          <a:p>
            <a:endParaRPr lang="en-US" altLang="ja-JP" sz="2000" smtClean="0">
              <a:ea typeface="ＭＳ Ｐゴシック" pitchFamily="34" charset="-128"/>
            </a:endParaRPr>
          </a:p>
          <a:p>
            <a:r>
              <a:rPr lang="en-US" altLang="ja-JP" sz="2400" smtClean="0">
                <a:ea typeface="ＭＳ Ｐゴシック" pitchFamily="34" charset="-128"/>
              </a:rPr>
              <a:t>This is just like search, where the successor function could only depend on the current state (not the history)</a:t>
            </a:r>
          </a:p>
          <a:p>
            <a:pPr>
              <a:buFont typeface="Wingdings" pitchFamily="2" charset="2"/>
              <a:buNone/>
            </a:pPr>
            <a:endParaRPr lang="en-US" sz="2400" smtClean="0">
              <a:ea typeface="ＭＳ Ｐゴシック" pitchFamily="34" charset="-128"/>
            </a:endParaRPr>
          </a:p>
        </p:txBody>
      </p:sp>
      <p:pic>
        <p:nvPicPr>
          <p:cNvPr id="24579" name="Picture 2" descr="\\.host\Shared Folders\Shared with PC\images\Markov.jpg"/>
          <p:cNvPicPr>
            <a:picLocks noChangeAspect="1" noChangeArrowheads="1"/>
          </p:cNvPicPr>
          <p:nvPr/>
        </p:nvPicPr>
        <p:blipFill>
          <a:blip r:embed="rId6" cstate="print"/>
          <a:srcRect/>
          <a:stretch>
            <a:fillRect/>
          </a:stretch>
        </p:blipFill>
        <p:spPr bwMode="auto">
          <a:xfrm>
            <a:off x="9296400" y="1447800"/>
            <a:ext cx="2143125" cy="2790825"/>
          </a:xfrm>
          <a:prstGeom prst="rect">
            <a:avLst/>
          </a:prstGeom>
          <a:noFill/>
          <a:ln w="9525">
            <a:noFill/>
            <a:miter lim="800000"/>
            <a:headEnd/>
            <a:tailEnd/>
          </a:ln>
        </p:spPr>
      </p:pic>
      <p:pic>
        <p:nvPicPr>
          <p:cNvPr id="24580" name="Picture 11" descr="TP_tmp.png"/>
          <p:cNvPicPr>
            <a:picLocks noChangeAspect="1"/>
          </p:cNvPicPr>
          <p:nvPr>
            <p:custDataLst>
              <p:tags r:id="rId1"/>
            </p:custDataLst>
          </p:nvPr>
        </p:nvPicPr>
        <p:blipFill>
          <a:blip r:embed="rId7" cstate="print"/>
          <a:srcRect/>
          <a:stretch>
            <a:fillRect/>
          </a:stretch>
        </p:blipFill>
        <p:spPr bwMode="auto">
          <a:xfrm>
            <a:off x="2106613" y="4191000"/>
            <a:ext cx="193675" cy="82550"/>
          </a:xfrm>
          <a:prstGeom prst="rect">
            <a:avLst/>
          </a:prstGeom>
          <a:noFill/>
          <a:ln w="9525">
            <a:noFill/>
            <a:miter lim="800000"/>
            <a:headEnd/>
            <a:tailEnd/>
          </a:ln>
        </p:spPr>
      </p:pic>
      <p:pic>
        <p:nvPicPr>
          <p:cNvPr id="24581" name="Picture 9" descr="TP_tmp.png"/>
          <p:cNvPicPr>
            <a:picLocks noChangeAspect="1"/>
          </p:cNvPicPr>
          <p:nvPr>
            <p:custDataLst>
              <p:tags r:id="rId2"/>
            </p:custDataLst>
          </p:nvPr>
        </p:nvPicPr>
        <p:blipFill>
          <a:blip r:embed="rId8" cstate="print"/>
          <a:srcRect/>
          <a:stretch>
            <a:fillRect/>
          </a:stretch>
        </p:blipFill>
        <p:spPr bwMode="auto">
          <a:xfrm>
            <a:off x="1344613" y="3581400"/>
            <a:ext cx="7189787" cy="304800"/>
          </a:xfrm>
          <a:prstGeom prst="rect">
            <a:avLst/>
          </a:prstGeom>
          <a:noFill/>
          <a:ln w="9525">
            <a:noFill/>
            <a:miter lim="800000"/>
            <a:headEnd/>
            <a:tailEnd/>
          </a:ln>
        </p:spPr>
      </p:pic>
      <p:pic>
        <p:nvPicPr>
          <p:cNvPr id="24582" name="Picture 10" descr="TP_tmp.png"/>
          <p:cNvPicPr>
            <a:picLocks noChangeAspect="1"/>
          </p:cNvPicPr>
          <p:nvPr>
            <p:custDataLst>
              <p:tags r:id="rId3"/>
            </p:custDataLst>
          </p:nvPr>
        </p:nvPicPr>
        <p:blipFill>
          <a:blip r:embed="rId9" cstate="print"/>
          <a:srcRect/>
          <a:stretch>
            <a:fillRect/>
          </a:stretch>
        </p:blipFill>
        <p:spPr bwMode="auto">
          <a:xfrm>
            <a:off x="1344613" y="4648200"/>
            <a:ext cx="3497262" cy="304800"/>
          </a:xfrm>
          <a:prstGeom prst="rect">
            <a:avLst/>
          </a:prstGeom>
          <a:noFill/>
          <a:ln w="9525">
            <a:noFill/>
            <a:miter lim="800000"/>
            <a:headEnd/>
            <a:tailEnd/>
          </a:ln>
        </p:spPr>
      </p:pic>
      <p:sp>
        <p:nvSpPr>
          <p:cNvPr id="8" name="TextBox 7"/>
          <p:cNvSpPr txBox="1"/>
          <p:nvPr/>
        </p:nvSpPr>
        <p:spPr>
          <a:xfrm>
            <a:off x="9448800" y="4334470"/>
            <a:ext cx="2057400" cy="923330"/>
          </a:xfrm>
          <a:prstGeom prst="rect">
            <a:avLst/>
          </a:prstGeom>
          <a:noFill/>
        </p:spPr>
        <p:txBody>
          <a:bodyPr wrap="square" rtlCol="0">
            <a:spAutoFit/>
          </a:bodyPr>
          <a:lstStyle/>
          <a:p>
            <a:pPr algn="ctr"/>
            <a:r>
              <a:rPr lang="en-US" err="1" smtClean="0">
                <a:latin typeface="Calibri" pitchFamily="34" charset="0"/>
              </a:rPr>
              <a:t>Andrey</a:t>
            </a:r>
            <a:r>
              <a:rPr lang="en-US" smtClean="0">
                <a:latin typeface="Calibri" pitchFamily="34" charset="0"/>
              </a:rPr>
              <a:t> Markov (1856-1922)</a:t>
            </a:r>
          </a:p>
          <a:p>
            <a:pPr algn="ctr"/>
            <a:endParaRPr lang="en-US">
              <a:latin typeface="Calibri"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smtClean="0">
                <a:ea typeface="ＭＳ Ｐゴシック" pitchFamily="34" charset="-128"/>
              </a:rPr>
              <a:t>Policies</a:t>
            </a:r>
          </a:p>
        </p:txBody>
      </p:sp>
      <p:pic>
        <p:nvPicPr>
          <p:cNvPr id="26627" name="Picture 4"/>
          <p:cNvPicPr>
            <a:picLocks noChangeAspect="1" noChangeArrowheads="1"/>
          </p:cNvPicPr>
          <p:nvPr/>
        </p:nvPicPr>
        <p:blipFill>
          <a:blip r:embed="rId3" cstate="print"/>
          <a:srcRect/>
          <a:stretch>
            <a:fillRect/>
          </a:stretch>
        </p:blipFill>
        <p:spPr bwMode="auto">
          <a:xfrm>
            <a:off x="7315200" y="1524000"/>
            <a:ext cx="4013200" cy="3057525"/>
          </a:xfrm>
          <a:prstGeom prst="rect">
            <a:avLst/>
          </a:prstGeom>
          <a:noFill/>
          <a:ln w="9525">
            <a:noFill/>
            <a:miter lim="800000"/>
            <a:headEnd/>
            <a:tailEnd/>
          </a:ln>
        </p:spPr>
      </p:pic>
      <p:sp>
        <p:nvSpPr>
          <p:cNvPr id="26628" name="Text Box 5"/>
          <p:cNvSpPr txBox="1">
            <a:spLocks noChangeArrowheads="1"/>
          </p:cNvSpPr>
          <p:nvPr/>
        </p:nvSpPr>
        <p:spPr bwMode="auto">
          <a:xfrm>
            <a:off x="6629400" y="4724400"/>
            <a:ext cx="5105400" cy="830997"/>
          </a:xfrm>
          <a:prstGeom prst="rect">
            <a:avLst/>
          </a:prstGeom>
          <a:noFill/>
          <a:ln w="9525">
            <a:noFill/>
            <a:miter lim="800000"/>
            <a:headEnd/>
            <a:tailEnd/>
          </a:ln>
        </p:spPr>
        <p:txBody>
          <a:bodyPr wrap="square">
            <a:spAutoFit/>
          </a:bodyPr>
          <a:lstStyle/>
          <a:p>
            <a:pPr algn="ctr">
              <a:spcBef>
                <a:spcPct val="50000"/>
              </a:spcBef>
            </a:pPr>
            <a:r>
              <a:rPr lang="en-US" sz="2400">
                <a:latin typeface="Calibri" pitchFamily="34" charset="0"/>
              </a:rPr>
              <a:t>Optimal policy when R(s, a, </a:t>
            </a:r>
            <a:r>
              <a:rPr lang="en-US" sz="2400" smtClean="0">
                <a:latin typeface="Calibri" pitchFamily="34" charset="0"/>
              </a:rPr>
              <a:t>s</a:t>
            </a:r>
            <a:r>
              <a:rPr lang="en-US" altLang="ja-JP" sz="2400" smtClean="0">
                <a:latin typeface="Calibri" pitchFamily="34" charset="0"/>
              </a:rPr>
              <a:t>’) </a:t>
            </a:r>
            <a:r>
              <a:rPr lang="en-US" altLang="ja-JP" sz="2400">
                <a:latin typeface="Calibri" pitchFamily="34" charset="0"/>
              </a:rPr>
              <a:t>= -0.03 for all non-terminals s</a:t>
            </a:r>
            <a:endParaRPr lang="en-US" sz="2400">
              <a:latin typeface="Calibri" pitchFamily="34" charset="0"/>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53200" y="1295742"/>
            <a:ext cx="5410200" cy="3162994"/>
          </a:xfrm>
          <a:prstGeom prst="rect">
            <a:avLst/>
          </a:prstGeom>
          <a:noFill/>
        </p:spPr>
      </p:pic>
      <p:sp>
        <p:nvSpPr>
          <p:cNvPr id="26626" name="Rectangle 3"/>
          <p:cNvSpPr>
            <a:spLocks noGrp="1" noChangeArrowheads="1"/>
          </p:cNvSpPr>
          <p:nvPr>
            <p:ph idx="1"/>
          </p:nvPr>
        </p:nvSpPr>
        <p:spPr>
          <a:xfrm>
            <a:off x="304800" y="1447800"/>
            <a:ext cx="6400800" cy="4525963"/>
          </a:xfrm>
        </p:spPr>
        <p:txBody>
          <a:bodyPr/>
          <a:lstStyle/>
          <a:p>
            <a:r>
              <a:rPr lang="en-US" sz="2400" smtClean="0">
                <a:ea typeface="ＭＳ Ｐゴシック" pitchFamily="34" charset="-128"/>
              </a:rPr>
              <a:t>In deterministic single-agent search problems, we wanted an optimal </a:t>
            </a:r>
            <a:r>
              <a:rPr lang="en-US" sz="2400" smtClean="0">
                <a:solidFill>
                  <a:srgbClr val="CC0000"/>
                </a:solidFill>
                <a:ea typeface="ＭＳ Ｐゴシック" pitchFamily="34" charset="-128"/>
              </a:rPr>
              <a:t>plan</a:t>
            </a:r>
            <a:r>
              <a:rPr lang="en-US" sz="2400" smtClean="0">
                <a:ea typeface="ＭＳ Ｐゴシック" pitchFamily="34" charset="-128"/>
              </a:rPr>
              <a:t>, or sequence of actions, from start to a goal</a:t>
            </a:r>
          </a:p>
          <a:p>
            <a:endParaRPr lang="en-US" sz="2400" smtClean="0">
              <a:ea typeface="ＭＳ Ｐゴシック" pitchFamily="34" charset="-128"/>
            </a:endParaRPr>
          </a:p>
          <a:p>
            <a:r>
              <a:rPr lang="en-US" sz="2400" smtClean="0">
                <a:ea typeface="ＭＳ Ｐゴシック" pitchFamily="34" charset="-128"/>
              </a:rPr>
              <a:t>For MDPs, we want an optimal </a:t>
            </a:r>
            <a:r>
              <a:rPr lang="en-US" sz="2400" smtClean="0">
                <a:solidFill>
                  <a:srgbClr val="CC0000"/>
                </a:solidFill>
                <a:ea typeface="ＭＳ Ｐゴシック" pitchFamily="34" charset="-128"/>
              </a:rPr>
              <a:t>policy </a:t>
            </a:r>
            <a:r>
              <a:rPr lang="en-US" sz="2400" smtClean="0">
                <a:solidFill>
                  <a:srgbClr val="CC0000"/>
                </a:solidFill>
                <a:ea typeface="ＭＳ Ｐゴシック" pitchFamily="34" charset="-128"/>
                <a:sym typeface="Symbol" pitchFamily="18" charset="2"/>
              </a:rPr>
              <a:t>*: S → A</a:t>
            </a:r>
          </a:p>
          <a:p>
            <a:pPr lvl="1"/>
            <a:r>
              <a:rPr lang="en-US" sz="2000" smtClean="0">
                <a:ea typeface="ＭＳ Ｐゴシック" pitchFamily="34" charset="-128"/>
                <a:sym typeface="Symbol" pitchFamily="18" charset="2"/>
              </a:rPr>
              <a:t>A policy  gives an action for each state</a:t>
            </a:r>
          </a:p>
          <a:p>
            <a:pPr lvl="1"/>
            <a:r>
              <a:rPr lang="en-US" sz="2000" smtClean="0">
                <a:ea typeface="ＭＳ Ｐゴシック" pitchFamily="34" charset="-128"/>
                <a:sym typeface="Symbol" pitchFamily="18" charset="2"/>
              </a:rPr>
              <a:t>An optimal policy is one that maximizes        expected utility if followed</a:t>
            </a:r>
          </a:p>
          <a:p>
            <a:pPr lvl="1"/>
            <a:r>
              <a:rPr lang="en-US" sz="2000" smtClean="0">
                <a:ea typeface="ＭＳ Ｐゴシック" pitchFamily="34" charset="-128"/>
                <a:sym typeface="Symbol" pitchFamily="18" charset="2"/>
              </a:rPr>
              <a:t>An explicit policy defines a reflex agent</a:t>
            </a:r>
          </a:p>
          <a:p>
            <a:pPr lvl="1"/>
            <a:endParaRPr lang="en-US" sz="2000" smtClean="0">
              <a:ea typeface="ＭＳ Ｐゴシック" pitchFamily="34" charset="-128"/>
              <a:sym typeface="Symbol" pitchFamily="18" charset="2"/>
            </a:endParaRPr>
          </a:p>
          <a:p>
            <a:r>
              <a:rPr lang="en-US" sz="2400" err="1" smtClean="0">
                <a:ea typeface="ＭＳ Ｐゴシック" pitchFamily="34" charset="-128"/>
                <a:sym typeface="Symbol" pitchFamily="18" charset="2"/>
              </a:rPr>
              <a:t>Expectimax</a:t>
            </a:r>
            <a:r>
              <a:rPr lang="en-US" sz="2400" smtClean="0">
                <a:ea typeface="ＭＳ Ｐゴシック" pitchFamily="34" charset="-128"/>
                <a:sym typeface="Symbol" pitchFamily="18" charset="2"/>
              </a:rPr>
              <a:t> didn’t compute entire policies</a:t>
            </a:r>
          </a:p>
          <a:p>
            <a:pPr lvl="1"/>
            <a:r>
              <a:rPr lang="en-US" sz="2000" smtClean="0">
                <a:ea typeface="ＭＳ Ｐゴシック" pitchFamily="34" charset="-128"/>
                <a:sym typeface="Symbol" pitchFamily="18" charset="2"/>
              </a:rPr>
              <a:t>It computed the action for a single state only</a:t>
            </a:r>
          </a:p>
          <a:p>
            <a:pPr lvl="1"/>
            <a:endParaRPr lang="en-US" sz="2000" smtClean="0">
              <a:ea typeface="ＭＳ Ｐゴシック" pitchFamily="34" charset="-128"/>
              <a:sym typeface="Symbol" pitchFamily="18" charset="2"/>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ags/tag14.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15.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2.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1"/>
  <p:tag name="FILENAME" val="TP_tmp"/>
  <p:tag name="ORIGWIDTH" val="7"/>
  <p:tag name="PICTUREFILESIZE" val="164"/>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3.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S_{t-1}=s_{t-1},A_{t-1}, \ldots S_0 = s_0)  template TPT1  env TPENV1  fore 0  back 16777215  eqnno 1"/>
  <p:tag name="FILENAME" val="TP_tmp"/>
  <p:tag name="ORIGWIDTH" val="259"/>
  <p:tag name="PICTUREFILESIZE" val="8247"/>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3.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5.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template TPT1  env TPENV1  fore 0  back 16777215  eqnno 1"/>
  <p:tag name="FILENAME" val="TP_tmp"/>
  <p:tag name="ORIGWIDTH" val="126"/>
  <p:tag name="PICTUREFILESIZE" val="4726"/>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4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5.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46.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50899</TotalTime>
  <Words>3305</Words>
  <Application>Microsoft Macintosh PowerPoint</Application>
  <PresentationFormat>Widescreen</PresentationFormat>
  <Paragraphs>556</Paragraphs>
  <Slides>58</Slides>
  <Notes>45</Notes>
  <HiddenSlides>8</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Calibri</vt:lpstr>
      <vt:lpstr>cmmi10</vt:lpstr>
      <vt:lpstr>ＭＳ Ｐゴシック</vt:lpstr>
      <vt:lpstr>Symbol</vt:lpstr>
      <vt:lpstr>Times New Roman</vt:lpstr>
      <vt:lpstr>Wingdings</vt:lpstr>
      <vt:lpstr>Arial</vt:lpstr>
      <vt:lpstr>dan-berkeley-nlp-v1</vt:lpstr>
      <vt:lpstr>Announcements</vt:lpstr>
      <vt:lpstr>Markov Decision Processes</vt:lpstr>
      <vt:lpstr>Non-Deterministic Search</vt:lpstr>
      <vt:lpstr>Example: Grid World</vt:lpstr>
      <vt:lpstr>Grid World Actions</vt:lpstr>
      <vt:lpstr>Markov Decision Processes</vt:lpstr>
      <vt:lpstr>Video of Demo Gridworld Manual Intro</vt:lpstr>
      <vt:lpstr>What is Markov about MDPs?</vt:lpstr>
      <vt:lpstr>Policies</vt:lpstr>
      <vt:lpstr>Optimal Policies</vt:lpstr>
      <vt:lpstr>Example: Racing</vt:lpstr>
      <vt:lpstr>Example: Racing</vt:lpstr>
      <vt:lpstr>Racing Search Tree</vt:lpstr>
      <vt:lpstr>MDP Search Trees</vt:lpstr>
      <vt:lpstr>Utilities of Sequences</vt:lpstr>
      <vt:lpstr>Utilities of Sequences</vt:lpstr>
      <vt:lpstr>Discounting</vt:lpstr>
      <vt:lpstr>Discounting</vt:lpstr>
      <vt:lpstr>Stationary Preferences</vt:lpstr>
      <vt:lpstr>Quiz: Discounting</vt:lpstr>
      <vt:lpstr>Infinite Utilities?!</vt:lpstr>
      <vt:lpstr>Recap: Defining MDPs</vt:lpstr>
      <vt:lpstr>Solving MDPs</vt:lpstr>
      <vt:lpstr>Optimal Quantities</vt:lpstr>
      <vt:lpstr>Snapshot of Demo – Gridworld V Values</vt:lpstr>
      <vt:lpstr>Snapshot of Demo – Gridworld Q Values</vt:lpstr>
      <vt:lpstr>Snapshot of Demo – Gridworld V Values</vt:lpstr>
      <vt:lpstr>Snapshot of Demo – Gridworld Q Values</vt:lpstr>
      <vt:lpstr>Snapshot of Demo – Gridworld V Values</vt:lpstr>
      <vt:lpstr>Snapshot of Demo – Gridworld Q Values</vt:lpstr>
      <vt:lpstr>Snapshot of Demo – Gridworld V Values</vt:lpstr>
      <vt:lpstr>Snapshot of Demo – Gridworld Q Values</vt:lpstr>
      <vt:lpstr>Values of States</vt:lpstr>
      <vt:lpstr>Racing Search Tree</vt:lpstr>
      <vt:lpstr>Racing Search Tree</vt:lpstr>
      <vt:lpstr>Racing Search Tree</vt:lpstr>
      <vt:lpstr>Time-Limited Values</vt:lpstr>
      <vt:lpstr>k=0</vt:lpstr>
      <vt:lpstr>k=1</vt:lpstr>
      <vt:lpstr>k=2</vt:lpstr>
      <vt:lpstr>k=3</vt:lpstr>
      <vt:lpstr>k=4</vt:lpstr>
      <vt:lpstr>k=5</vt:lpstr>
      <vt:lpstr>k=6</vt:lpstr>
      <vt:lpstr>k=7</vt:lpstr>
      <vt:lpstr>k=8</vt:lpstr>
      <vt:lpstr>k=9</vt:lpstr>
      <vt:lpstr>k=10</vt:lpstr>
      <vt:lpstr>k=11</vt:lpstr>
      <vt:lpstr>k=12</vt:lpstr>
      <vt:lpstr>k=100</vt:lpstr>
      <vt:lpstr>Computing Time-Limited Values</vt:lpstr>
      <vt:lpstr>Value Iteration</vt:lpstr>
      <vt:lpstr>Value Iteration</vt:lpstr>
      <vt:lpstr>Example: Value Iteration</vt:lpstr>
      <vt:lpstr>Example: Value Iteration</vt:lpstr>
      <vt:lpstr>Convergence*</vt:lpstr>
      <vt:lpstr>Next Time: Policy-Based Methods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2745</cp:revision>
  <cp:lastPrinted>2018-09-27T13:45:53Z</cp:lastPrinted>
  <dcterms:created xsi:type="dcterms:W3CDTF">2004-08-27T04:16:05Z</dcterms:created>
  <dcterms:modified xsi:type="dcterms:W3CDTF">2018-10-09T15:34:25Z</dcterms:modified>
</cp:coreProperties>
</file>